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79" r:id="rId2"/>
    <p:sldId id="257" r:id="rId3"/>
    <p:sldId id="284" r:id="rId4"/>
    <p:sldId id="314" r:id="rId5"/>
    <p:sldId id="315" r:id="rId6"/>
    <p:sldId id="316" r:id="rId7"/>
    <p:sldId id="317" r:id="rId8"/>
    <p:sldId id="318" r:id="rId9"/>
    <p:sldId id="321" r:id="rId10"/>
    <p:sldId id="322" r:id="rId11"/>
    <p:sldId id="323" r:id="rId12"/>
    <p:sldId id="280" r:id="rId13"/>
    <p:sldId id="258" r:id="rId14"/>
    <p:sldId id="261" r:id="rId15"/>
    <p:sldId id="324" r:id="rId16"/>
    <p:sldId id="285" r:id="rId17"/>
    <p:sldId id="286" r:id="rId18"/>
    <p:sldId id="307" r:id="rId19"/>
    <p:sldId id="287" r:id="rId20"/>
    <p:sldId id="292" r:id="rId21"/>
    <p:sldId id="294" r:id="rId22"/>
    <p:sldId id="299" r:id="rId23"/>
    <p:sldId id="297" r:id="rId24"/>
    <p:sldId id="293" r:id="rId25"/>
    <p:sldId id="300" r:id="rId26"/>
    <p:sldId id="304" r:id="rId27"/>
    <p:sldId id="302" r:id="rId28"/>
    <p:sldId id="303" r:id="rId29"/>
    <p:sldId id="306" r:id="rId30"/>
    <p:sldId id="308" r:id="rId31"/>
    <p:sldId id="309" r:id="rId32"/>
    <p:sldId id="326" r:id="rId33"/>
    <p:sldId id="327" r:id="rId34"/>
    <p:sldId id="262" r:id="rId35"/>
    <p:sldId id="328" r:id="rId36"/>
    <p:sldId id="263" r:id="rId37"/>
    <p:sldId id="264" r:id="rId38"/>
    <p:sldId id="266" r:id="rId39"/>
    <p:sldId id="271" r:id="rId40"/>
    <p:sldId id="269" r:id="rId41"/>
    <p:sldId id="270" r:id="rId42"/>
    <p:sldId id="281" r:id="rId43"/>
    <p:sldId id="329" r:id="rId44"/>
  </p:sldIdLst>
  <p:sldSz cx="18288000" cy="10287000"/>
  <p:notesSz cx="6858000" cy="9144000"/>
  <p:embeddedFontLst>
    <p:embeddedFont>
      <p:font typeface="Avenir Next LT Pro" panose="020B0504020202020204" pitchFamily="34" charset="0"/>
      <p:regular r:id="rId46"/>
      <p:bold r:id="rId47"/>
      <p:italic r:id="rId48"/>
      <p:boldItalic r:id="rId49"/>
    </p:embeddedFont>
    <p:embeddedFont>
      <p:font typeface="Bahnschrift" panose="020B0502040204020203" pitchFamily="34" charset="0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Noto Sans Bold" panose="020B0802040504020204" pitchFamily="34" charset="0"/>
      <p:bold r:id="rId60"/>
    </p:embeddedFont>
    <p:embeddedFont>
      <p:font typeface="Zilla Slab Light" pitchFamily="2" charset="0"/>
      <p:regular r:id="rId61"/>
      <p: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64AB5F-FBD1-4F1F-BE1D-52DC813E7507}">
          <p14:sldIdLst>
            <p14:sldId id="279"/>
          </p14:sldIdLst>
        </p14:section>
        <p14:section name="What is MITM" id="{FD061617-C277-4B4E-AC2D-6C850C2B493D}">
          <p14:sldIdLst>
            <p14:sldId id="257"/>
            <p14:sldId id="284"/>
            <p14:sldId id="314"/>
            <p14:sldId id="315"/>
            <p14:sldId id="316"/>
            <p14:sldId id="317"/>
            <p14:sldId id="318"/>
          </p14:sldIdLst>
        </p14:section>
        <p14:section name="ARP Spoofing" id="{B60A91A5-B87A-4837-A5F6-B44CCC79BB71}">
          <p14:sldIdLst>
            <p14:sldId id="321"/>
            <p14:sldId id="322"/>
            <p14:sldId id="323"/>
            <p14:sldId id="280"/>
            <p14:sldId id="258"/>
            <p14:sldId id="261"/>
            <p14:sldId id="324"/>
          </p14:sldIdLst>
        </p14:section>
        <p14:section name="Setup MITM" id="{B78A7EAF-C139-4E7D-9F1B-851DDED0A57C}">
          <p14:sldIdLst>
            <p14:sldId id="285"/>
            <p14:sldId id="286"/>
            <p14:sldId id="307"/>
            <p14:sldId id="287"/>
            <p14:sldId id="292"/>
            <p14:sldId id="294"/>
            <p14:sldId id="299"/>
            <p14:sldId id="297"/>
            <p14:sldId id="293"/>
            <p14:sldId id="300"/>
            <p14:sldId id="304"/>
            <p14:sldId id="302"/>
            <p14:sldId id="303"/>
            <p14:sldId id="306"/>
            <p14:sldId id="308"/>
            <p14:sldId id="309"/>
          </p14:sldIdLst>
        </p14:section>
        <p14:section name="How to Prevent" id="{02D08A68-81EB-45FA-80A1-6BD53151AEAA}">
          <p14:sldIdLst>
            <p14:sldId id="326"/>
            <p14:sldId id="327"/>
            <p14:sldId id="262"/>
            <p14:sldId id="328"/>
            <p14:sldId id="263"/>
            <p14:sldId id="264"/>
            <p14:sldId id="266"/>
            <p14:sldId id="271"/>
            <p14:sldId id="269"/>
            <p14:sldId id="270"/>
            <p14:sldId id="281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78202" autoAdjust="0"/>
  </p:normalViewPr>
  <p:slideViewPr>
    <p:cSldViewPr>
      <p:cViewPr varScale="1">
        <p:scale>
          <a:sx n="46" d="100"/>
          <a:sy n="46" d="100"/>
        </p:scale>
        <p:origin x="118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181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2:37:3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37F38-B38D-2B40-A2C4-478D8D7E5BD8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B7676-3451-094E-B1A6-630E1C0A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7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occurs when manipulated DNS records are used to divert legitimate online traffic to a fake or spoofed website built to resemble a website the user would most likely know and trust. </a:t>
            </a:r>
          </a:p>
          <a:p>
            <a:r>
              <a:rPr lang="en-US" dirty="0"/>
              <a:t>As with all spoofing techniques, attackers prompt users to log in unwittingly to the fake website and convince them that they need to take a specific action, such as pay a fee or transfer money to a specific account. The attackers steal as much data as they can from the victims in the process.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63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600" b="0" i="0" dirty="0">
                <a:effectLst/>
                <a:latin typeface="Söhne"/>
              </a:rPr>
              <a:t>In this level we can choose the targets..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31064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on the "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Mitm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 menu, and select "ARP poisoning."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6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tabLst>
                <a:tab pos="254508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popup will open, and you'll select "Sniff remote connections" to begin the sniffing attack.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95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tabLst>
                <a:tab pos="254508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Here we can see the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52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effectLst/>
                <a:latin typeface="Söhne"/>
              </a:rPr>
              <a:t>User enter the username and password on the insecure site…</a:t>
            </a:r>
          </a:p>
          <a:p>
            <a:br>
              <a:rPr lang="en-US" sz="2800" dirty="0"/>
            </a:b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67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effectLst/>
                <a:latin typeface="Söhne"/>
              </a:rPr>
              <a:t>We are following the information..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6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66294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The process is finished, so Now we can see the result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6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want to explain </a:t>
            </a:r>
            <a:r>
              <a:rPr lang="en-US" dirty="0" err="1"/>
              <a:t>wireshark</a:t>
            </a:r>
            <a:r>
              <a:rPr lang="en-US" dirty="0"/>
              <a:t>..</a:t>
            </a:r>
          </a:p>
          <a:p>
            <a:r>
              <a:rPr lang="en-US" dirty="0"/>
              <a:t>Wireshark is a free and open-source packet analyzer. It is used for network troubleshooting, analysis, software and communications protocol development, and education. 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44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2" indent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None/>
              <a:tabLst>
                <a:tab pos="131064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must be routers so We want to become router by typing this command  and you can see the same result like Ettercap by using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wireshark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.. Now we are going to have a practical implementation by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sepideh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5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you, everyone, for the excellent presentation. Now, let's explore effective strategies to counter man-in-the-middle attacks.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35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27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Use strong encryption protocols like SSL/TLS (Secure Sockets Layer/Transport Layer Security) to encrypt the communication between your system and other devices or servers. This ensures that any intercepted data remains unreadable to the attacker.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969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Verify the authenticity of SSL/TLS certificates to ensure you are connecting to legitimate servers. Implement certificate pinning to bind specific certificates with the intended servers to prevent attackers from using forged or compromised certificates.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064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Implement 2FA to add an extra layer of security. This involves using a second form of authentication, such as a one-time password (OTP) sent via SMS or generated by an authenticator app, in addition to the usual username and password.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315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Utilize PKI to securely manage and distribute digital certificates. PKI involves the use of a trusted third-party certificate authority (CA) to issue and validate digital certificates, ensuring the authenticity and integrity of communication channels.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669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Implement strong access controls and authentication mechanisms within your system. This includes using unique, complex passwords, limiting user privileges, and regularly updating access credentials.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598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Keep your system and applications up to date with the latest security patches. Vulnerabilities in software can be exploited by attackers to execute MITM attacks, so staying updated is crucial.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915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 accessing your system remotely, encourage users to employ VPNs. VPNs create an encrypted tunnel between the user's device and the system, protecting the data from interception and tampering.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938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Implement network segmentation to divide your system into separate segments or subnetworks. This helps restrict access and minimize the impact of a potential MITM attack by containing it within a specific segment.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918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Utilize IDS/IPS solutions to monitor network traffic and identify any suspicious activity. These systems can detect and mitigate MITM attacks by analyzing network patterns and signatures.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B7676-3451-094E-B1A6-630E1C0A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77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want to talk about implementation of MITM attack.</a:t>
            </a:r>
          </a:p>
          <a:p>
            <a:pPr marL="457200" marR="0" lvl="1" indent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case we used kali Linux and Ettercap .</a:t>
            </a:r>
          </a:p>
          <a:p>
            <a:pPr marL="457200" marR="0" lvl="1" indent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also we can installing Ettercap on another distribution of Linux</a:t>
            </a:r>
          </a:p>
          <a:p>
            <a:pPr marL="457200" marR="0" lvl="1" indent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5400" b="0" i="0" dirty="0">
                <a:solidFill>
                  <a:srgbClr val="374151"/>
                </a:solidFill>
                <a:effectLst/>
                <a:latin typeface="Söhne"/>
              </a:rPr>
              <a:t>To carry out the attack, you would need to set up your system with Kali Linux and install Ettercap on it. Kali Linux provides a platform with pre-installed tools that are commonly used for ethical hacking and security testing.</a:t>
            </a:r>
            <a:endParaRPr lang="fa-I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7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examine two methods here. I explain …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 with explain …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5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Ettercap is a free tool that lets us control communication between devices on a network.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0070C0"/>
                </a:solidFill>
                <a:latin typeface="Lato"/>
              </a:rPr>
              <a:t>And also it can be used for the protocol analysis, necessary to analyze network traffic.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With Ettercap, we connect to the network, identify hosts, specify targets, and launch the attack.</a:t>
            </a:r>
            <a:endParaRPr lang="fa-I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dirty="0">
              <a:solidFill>
                <a:srgbClr val="0070C0"/>
              </a:solidFill>
              <a:latin typeface="Lato"/>
            </a:endParaRPr>
          </a:p>
          <a:p>
            <a:endParaRPr lang="fa-IR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54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effectLst/>
                <a:latin typeface="Söhne"/>
              </a:rPr>
              <a:t>To launch Ettercap, enter the command shown in the picture below. </a:t>
            </a:r>
            <a:br>
              <a:rPr lang="en-US" sz="2800" dirty="0"/>
            </a:b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6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600" b="0" i="0" dirty="0">
                <a:effectLst/>
                <a:latin typeface="Söhne"/>
              </a:rPr>
              <a:t>In the Ettercap tool, we'll see the main screen with the logo and drop-down menus. We Select the “network interface connected” to the network you're attacking.</a:t>
            </a:r>
          </a:p>
          <a:p>
            <a:br>
              <a:rPr lang="en-US" sz="1600" dirty="0"/>
            </a:b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99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545080" algn="l"/>
              </a:tabLst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To find the target device on the network, click "Hosts" and scan for hosts.</a:t>
            </a:r>
            <a:endParaRPr lang="fa-IR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54508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Now here we can see the list of IPs and choose the 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10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1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7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8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0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3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microsoft.com/office/2007/relationships/hdphoto" Target="../media/hdphoto24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6.wdp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094" y="-19223"/>
            <a:ext cx="6804613" cy="6521597"/>
            <a:chOff x="0" y="0"/>
            <a:chExt cx="1913390" cy="1833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390" cy="1833809"/>
            </a:xfrm>
            <a:custGeom>
              <a:avLst/>
              <a:gdLst/>
              <a:ahLst/>
              <a:cxnLst/>
              <a:rect l="l" t="t" r="r" b="b"/>
              <a:pathLst>
                <a:path w="1913390" h="1833809">
                  <a:moveTo>
                    <a:pt x="0" y="0"/>
                  </a:moveTo>
                  <a:lnTo>
                    <a:pt x="1913390" y="0"/>
                  </a:lnTo>
                  <a:lnTo>
                    <a:pt x="1913390" y="1833809"/>
                  </a:lnTo>
                  <a:lnTo>
                    <a:pt x="0" y="1833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6417" y="1456653"/>
            <a:ext cx="5716783" cy="1934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37"/>
              </a:lnSpc>
            </a:pPr>
            <a:r>
              <a:rPr lang="en-US" sz="5598" b="1" dirty="0">
                <a:solidFill>
                  <a:srgbClr val="000000"/>
                </a:solidFill>
                <a:latin typeface="Zilla Slab Light"/>
              </a:rPr>
              <a:t>Man In The Middle Attack (MITM)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417" y="5348307"/>
            <a:ext cx="5716780" cy="392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Lato"/>
              </a:rPr>
              <a:t>Enterprise Digital Infrastructure (EDI)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2171" y="9447712"/>
            <a:ext cx="3843190" cy="27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0000"/>
                </a:solidFill>
                <a:latin typeface="Lato"/>
              </a:rPr>
              <a:t>Spring 2023</a:t>
            </a:r>
          </a:p>
        </p:txBody>
      </p:sp>
      <p:sp>
        <p:nvSpPr>
          <p:cNvPr id="9" name="AutoShape 9"/>
          <p:cNvSpPr/>
          <p:nvPr/>
        </p:nvSpPr>
        <p:spPr>
          <a:xfrm rot="5400000">
            <a:off x="4660886" y="8371368"/>
            <a:ext cx="378462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0959" y="4610100"/>
            <a:ext cx="6492240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734F8F6-DBEC-8E0C-3D62-3E7AFF36518D}"/>
              </a:ext>
            </a:extLst>
          </p:cNvPr>
          <p:cNvSpPr txBox="1"/>
          <p:nvPr/>
        </p:nvSpPr>
        <p:spPr>
          <a:xfrm>
            <a:off x="836416" y="5973560"/>
            <a:ext cx="4573783" cy="2572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Lato"/>
              </a:rPr>
              <a:t>Team members: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Lato"/>
              </a:rPr>
              <a:t>Faezeh </a:t>
            </a:r>
            <a:r>
              <a:rPr lang="en-US" sz="2400" b="1" dirty="0" err="1">
                <a:solidFill>
                  <a:srgbClr val="000000"/>
                </a:solidFill>
                <a:latin typeface="Lato"/>
              </a:rPr>
              <a:t>Vakili</a:t>
            </a:r>
            <a:endParaRPr lang="en-US" sz="2400" b="1" dirty="0">
              <a:solidFill>
                <a:srgbClr val="000000"/>
              </a:solidFill>
              <a:latin typeface="Lato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Lato"/>
              </a:rPr>
              <a:t>Sahar Taheri </a:t>
            </a:r>
            <a:r>
              <a:rPr lang="en-US" sz="2400" b="1" dirty="0" err="1">
                <a:solidFill>
                  <a:srgbClr val="000000"/>
                </a:solidFill>
                <a:latin typeface="Lato"/>
              </a:rPr>
              <a:t>moghadar</a:t>
            </a:r>
            <a:endParaRPr lang="en-US" sz="2400" b="1" dirty="0">
              <a:solidFill>
                <a:srgbClr val="000000"/>
              </a:solidFill>
              <a:latin typeface="Lato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Lato"/>
              </a:rPr>
              <a:t>Behnaz Amiri</a:t>
            </a: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Lato"/>
              </a:rPr>
              <a:t>Sepideh</a:t>
            </a:r>
            <a:r>
              <a:rPr lang="en-US" sz="2400" b="1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Lato"/>
              </a:rPr>
              <a:t>Hayati</a:t>
            </a:r>
            <a:endParaRPr lang="en-US" sz="2400" b="1" dirty="0">
              <a:solidFill>
                <a:srgbClr val="000000"/>
              </a:solidFill>
              <a:latin typeface="Lato"/>
            </a:endParaRPr>
          </a:p>
          <a:p>
            <a:pPr marL="342900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Lato"/>
              </a:rPr>
              <a:t>Alireza </a:t>
            </a:r>
            <a:r>
              <a:rPr lang="en-US" sz="2400" b="1" dirty="0" err="1">
                <a:solidFill>
                  <a:srgbClr val="000000"/>
                </a:solidFill>
                <a:latin typeface="Lato"/>
              </a:rPr>
              <a:t>khornegah</a:t>
            </a:r>
            <a:endParaRPr lang="en-US" sz="2400" b="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8B2DEC5-FB81-93EB-16F1-FDF53F1F4363}"/>
              </a:ext>
            </a:extLst>
          </p:cNvPr>
          <p:cNvSpPr txBox="1"/>
          <p:nvPr/>
        </p:nvSpPr>
        <p:spPr>
          <a:xfrm>
            <a:off x="792171" y="9049627"/>
            <a:ext cx="384319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000" b="1" dirty="0">
                <a:solidFill>
                  <a:srgbClr val="000000"/>
                </a:solidFill>
                <a:latin typeface="Lato"/>
              </a:rPr>
              <a:t>University Of PAVIA</a:t>
            </a:r>
          </a:p>
        </p:txBody>
      </p:sp>
      <p:pic>
        <p:nvPicPr>
          <p:cNvPr id="14" name="Picture 13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B0BCECBA-29FD-5D04-DFF7-B6E3B1D18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8" t="1853" r="1490" b="2592"/>
          <a:stretch/>
        </p:blipFill>
        <p:spPr>
          <a:xfrm>
            <a:off x="7045361" y="-14283"/>
            <a:ext cx="11294474" cy="1032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26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047" y="-342900"/>
            <a:ext cx="6804613" cy="6521597"/>
            <a:chOff x="0" y="0"/>
            <a:chExt cx="1913390" cy="1833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390" cy="1833809"/>
            </a:xfrm>
            <a:custGeom>
              <a:avLst/>
              <a:gdLst/>
              <a:ahLst/>
              <a:cxnLst/>
              <a:rect l="l" t="t" r="r" b="b"/>
              <a:pathLst>
                <a:path w="1913390" h="1833809">
                  <a:moveTo>
                    <a:pt x="0" y="0"/>
                  </a:moveTo>
                  <a:lnTo>
                    <a:pt x="1913390" y="0"/>
                  </a:lnTo>
                  <a:lnTo>
                    <a:pt x="1913390" y="1833809"/>
                  </a:lnTo>
                  <a:lnTo>
                    <a:pt x="0" y="1833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6417" y="1456653"/>
            <a:ext cx="5716783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9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How does the ARP protocol work?</a:t>
            </a:r>
          </a:p>
        </p:txBody>
      </p:sp>
      <p:sp>
        <p:nvSpPr>
          <p:cNvPr id="9" name="AutoShape 9"/>
          <p:cNvSpPr/>
          <p:nvPr/>
        </p:nvSpPr>
        <p:spPr>
          <a:xfrm rot="5400000">
            <a:off x="4660886" y="8371368"/>
            <a:ext cx="378462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24233" y="5448300"/>
            <a:ext cx="6492240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734F8F6-DBEC-8E0C-3D62-3E7AFF36518D}"/>
              </a:ext>
            </a:extLst>
          </p:cNvPr>
          <p:cNvSpPr txBox="1"/>
          <p:nvPr/>
        </p:nvSpPr>
        <p:spPr>
          <a:xfrm>
            <a:off x="836416" y="5973560"/>
            <a:ext cx="4573783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At first, the device looks at the source in its cache, maybe it has already been saved.</a:t>
            </a:r>
          </a:p>
          <a:p>
            <a:pPr marL="457200" marR="0" lvl="0" indent="-45720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If there is no MAC address in the cache, the device will send a request to all the devices in the network.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1" t="2039" r="2614" b="12000"/>
          <a:stretch/>
        </p:blipFill>
        <p:spPr>
          <a:xfrm>
            <a:off x="7696200" y="1678542"/>
            <a:ext cx="9448800" cy="69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7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1376" y="4606082"/>
            <a:ext cx="6834680" cy="3276102"/>
            <a:chOff x="0" y="0"/>
            <a:chExt cx="904194" cy="157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4194" cy="157520"/>
            </a:xfrm>
            <a:custGeom>
              <a:avLst/>
              <a:gdLst/>
              <a:ahLst/>
              <a:cxnLst/>
              <a:rect l="l" t="t" r="r" b="b"/>
              <a:pathLst>
                <a:path w="904194" h="157520">
                  <a:moveTo>
                    <a:pt x="0" y="0"/>
                  </a:moveTo>
                  <a:lnTo>
                    <a:pt x="904194" y="0"/>
                  </a:lnTo>
                  <a:lnTo>
                    <a:pt x="904194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82260"/>
            <a:ext cx="7600032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The weak point for ARP protocol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6578" y="5044042"/>
            <a:ext cx="59436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The ARP protocol was not designed for security, so it does not verify that a response to an ARP request really comes from an authorized party.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This is a weak point in the ARP protocol, which opens the door to ARP spoofing attacks.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15" name="Picture 14" descr="A picture containing cartoon, clipart, graphics, illustration&#10;&#10;Description automatically generated">
            <a:extLst>
              <a:ext uri="{FF2B5EF4-FFF2-40B4-BE49-F238E27FC236}">
                <a16:creationId xmlns:a16="http://schemas.microsoft.com/office/drawing/2014/main" id="{74A8BA71-ECD8-96BD-90DC-F6B25A62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187289"/>
            <a:ext cx="8753612" cy="68278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139265" y="1028700"/>
            <a:ext cx="3983039" cy="8229600"/>
            <a:chOff x="0" y="0"/>
            <a:chExt cx="1049031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9031" cy="2167467"/>
            </a:xfrm>
            <a:custGeom>
              <a:avLst/>
              <a:gdLst/>
              <a:ahLst/>
              <a:cxnLst/>
              <a:rect l="l" t="t" r="r" b="b"/>
              <a:pathLst>
                <a:path w="1049031" h="2167467">
                  <a:moveTo>
                    <a:pt x="0" y="0"/>
                  </a:moveTo>
                  <a:lnTo>
                    <a:pt x="1049031" y="0"/>
                  </a:lnTo>
                  <a:lnTo>
                    <a:pt x="104903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82260"/>
            <a:ext cx="7600032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What is ARP spoofing ?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9430360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3" y="3924300"/>
            <a:ext cx="8054443" cy="3154326"/>
          </a:xfrm>
          <a:prstGeom prst="rect">
            <a:avLst/>
          </a:prstGeom>
        </p:spPr>
      </p:pic>
      <p:grpSp>
        <p:nvGrpSpPr>
          <p:cNvPr id="15" name="Group 2"/>
          <p:cNvGrpSpPr/>
          <p:nvPr/>
        </p:nvGrpSpPr>
        <p:grpSpPr>
          <a:xfrm>
            <a:off x="1411376" y="4110370"/>
            <a:ext cx="7217356" cy="4316830"/>
            <a:chOff x="0" y="0"/>
            <a:chExt cx="904194" cy="157520"/>
          </a:xfrm>
        </p:grpSpPr>
        <p:sp>
          <p:nvSpPr>
            <p:cNvPr id="16" name="Freeform 3"/>
            <p:cNvSpPr/>
            <p:nvPr/>
          </p:nvSpPr>
          <p:spPr>
            <a:xfrm>
              <a:off x="0" y="0"/>
              <a:ext cx="904194" cy="157520"/>
            </a:xfrm>
            <a:custGeom>
              <a:avLst/>
              <a:gdLst/>
              <a:ahLst/>
              <a:cxnLst/>
              <a:rect l="l" t="t" r="r" b="b"/>
              <a:pathLst>
                <a:path w="904194" h="157520">
                  <a:moveTo>
                    <a:pt x="0" y="0"/>
                  </a:moveTo>
                  <a:lnTo>
                    <a:pt x="904194" y="0"/>
                  </a:lnTo>
                  <a:lnTo>
                    <a:pt x="904194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7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584605" y="4543334"/>
            <a:ext cx="66972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Lato" panose="020B0604020202020204" charset="0"/>
                <a:ea typeface="Lato" panose="020B0604020202020204" charset="0"/>
                <a:cs typeface="Lato" panose="020B0604020202020204" charset="0"/>
              </a:rPr>
              <a:t>ARP spoofing, also known as ARP poisoning or ARP cache poisoning, is a network attack technique where an attacker sends falsified Address Resolution Protocol (ARP) messages on a local area network (LAN).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B0604020202020204" charset="0"/>
              <a:ea typeface="Lato" panose="020B0604020202020204" charset="0"/>
              <a:cs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4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28700" y="1353481"/>
            <a:ext cx="1623060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What should attacker do?</a:t>
            </a:r>
          </a:p>
        </p:txBody>
      </p:sp>
      <p:sp>
        <p:nvSpPr>
          <p:cNvPr id="21" name="AutoShape 21"/>
          <p:cNvSpPr/>
          <p:nvPr/>
        </p:nvSpPr>
        <p:spPr>
          <a:xfrm rot="5400000">
            <a:off x="14496479" y="2715196"/>
            <a:ext cx="547801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744319" y="3016195"/>
            <a:ext cx="340936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9"/>
          <p:cNvSpPr txBox="1"/>
          <p:nvPr/>
        </p:nvSpPr>
        <p:spPr>
          <a:xfrm>
            <a:off x="1409313" y="3314700"/>
            <a:ext cx="15392400" cy="6386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marR="0" lvl="0" indent="-91440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Identify the target network </a:t>
            </a:r>
          </a:p>
          <a:p>
            <a:pPr marL="914400" marR="0" lvl="0" indent="-91440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Obtain the target’s IP address </a:t>
            </a:r>
          </a:p>
          <a:p>
            <a:pPr marL="914400" marR="0" lvl="0" indent="-91440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Launch ARP spoofing attack</a:t>
            </a:r>
            <a:endParaRPr kumimoji="0" lang="fa-I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illa Slab Light"/>
              <a:ea typeface="+mn-ea"/>
              <a:cs typeface="Arial" panose="020B0604020202020204" pitchFamily="34" charset="0"/>
            </a:endParaRPr>
          </a:p>
          <a:p>
            <a:pPr marL="914400" marR="0" lvl="0" indent="-91440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Poison ARP cashes</a:t>
            </a:r>
            <a:endParaRPr kumimoji="0" lang="fa-I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illa Slab Light"/>
              <a:ea typeface="+mn-ea"/>
              <a:cs typeface="Arial" panose="020B0604020202020204" pitchFamily="34" charset="0"/>
            </a:endParaRPr>
          </a:p>
          <a:p>
            <a:pPr marL="914400" marR="0" lvl="0" indent="-91440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illa Slab Light" panose="020B0604020202020204" charset="0"/>
                <a:ea typeface="Zilla Slab Light" panose="020B0604020202020204" charset="0"/>
                <a:cs typeface="+mn-cs"/>
              </a:rPr>
              <a:t>Intercept or manipulate network traffic</a:t>
            </a:r>
          </a:p>
          <a:p>
            <a:pPr marL="914400" marR="0" lvl="0" indent="-91440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illa Slab Light" panose="020B0604020202020204" charset="0"/>
                <a:ea typeface="Zilla Slab Light" panose="020B0604020202020204" charset="0"/>
                <a:cs typeface="+mn-cs"/>
              </a:rPr>
              <a:t>Carry out malicious activities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illa Slab Light" panose="020B0604020202020204" charset="0"/>
              <a:ea typeface="Zilla Slab Light" panose="020B0604020202020204" charset="0"/>
              <a:cs typeface="+mn-cs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A28B55E-373A-1422-6787-96F31BC8110C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6FB27164-7E5C-3AB3-4A58-3C2D30D2F389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79B0E3D9-4DEB-F72A-F8B9-94AFBCCDB36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6621CF54-99F5-0D17-C7C4-53CAB7992448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723F10EB-A156-7AE1-85C1-A282663F3F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FA3967E1-CDAC-DDF1-79FF-E89836139A47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34">
            <a:extLst>
              <a:ext uri="{FF2B5EF4-FFF2-40B4-BE49-F238E27FC236}">
                <a16:creationId xmlns:a16="http://schemas.microsoft.com/office/drawing/2014/main" id="{7F27C501-402C-2FFE-443F-7783E85864D9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9" name="Freeform 35">
              <a:extLst>
                <a:ext uri="{FF2B5EF4-FFF2-40B4-BE49-F238E27FC236}">
                  <a16:creationId xmlns:a16="http://schemas.microsoft.com/office/drawing/2014/main" id="{85E1C057-32F1-F2CC-9507-078FAAE7CC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3DBB6C2E-301D-3A11-93EE-03908CCE6E9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43">
            <a:extLst>
              <a:ext uri="{FF2B5EF4-FFF2-40B4-BE49-F238E27FC236}">
                <a16:creationId xmlns:a16="http://schemas.microsoft.com/office/drawing/2014/main" id="{C2577867-467D-70EF-8E1F-0CB5B0734C92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9DAF9CCA-4825-2CDD-2738-EF1D157911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E96AAC02-7E22-F501-8B71-4C8A2E779F77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2">
            <a:extLst>
              <a:ext uri="{FF2B5EF4-FFF2-40B4-BE49-F238E27FC236}">
                <a16:creationId xmlns:a16="http://schemas.microsoft.com/office/drawing/2014/main" id="{A10BF4BB-6B96-6035-3FD2-7680F24207C8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2CB1164B-75B6-DACC-5B05-108A1EAB72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17" name="TextBox 54">
              <a:extLst>
                <a:ext uri="{FF2B5EF4-FFF2-40B4-BE49-F238E27FC236}">
                  <a16:creationId xmlns:a16="http://schemas.microsoft.com/office/drawing/2014/main" id="{9BCE4105-838A-B9B8-F85F-0D6F9A1B947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1996" y="1353481"/>
            <a:ext cx="10108345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When the attacker succeed in an ARP spoofing ,they can: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1996" y="6476816"/>
            <a:ext cx="7825646" cy="39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illa Slab Light" panose="020B0604020202020204" charset="0"/>
                <a:ea typeface="Zilla Slab Light" panose="020B0604020202020204" charset="0"/>
                <a:cs typeface="+mn-cs"/>
              </a:rPr>
              <a:t>Packet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illa Slab Light" panose="020B0604020202020204" charset="0"/>
                <a:ea typeface="Zilla Slab Light" panose="020B0604020202020204" charset="0"/>
                <a:cs typeface="+mn-cs"/>
              </a:rPr>
              <a:t>sniffing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illa Slab Light" panose="020B0604020202020204" charset="0"/>
              <a:ea typeface="Zilla Slab Light" panose="020B0604020202020204" charset="0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1996" y="5807635"/>
            <a:ext cx="4115762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1996" y="4457700"/>
            <a:ext cx="7868172" cy="39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 panose="020B0604020202020204" charset="0"/>
                <a:ea typeface="Zilla Slab Light" panose="020B0604020202020204" charset="0"/>
                <a:cs typeface="+mn-cs"/>
              </a:rPr>
              <a:t>Man in the middle attack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illa Slab Light" panose="020B0604020202020204" charset="0"/>
              <a:ea typeface="Zilla Slab Light" panose="020B0604020202020204" charset="0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1996" y="3718513"/>
            <a:ext cx="4115762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1.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04961" y="0"/>
            <a:ext cx="3983039" cy="10287000"/>
            <a:chOff x="0" y="0"/>
            <a:chExt cx="1049031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 rot="5400000">
            <a:off x="13057606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8" t="11387" r="8077" b="10665"/>
          <a:stretch/>
        </p:blipFill>
        <p:spPr>
          <a:xfrm>
            <a:off x="9974145" y="2969308"/>
            <a:ext cx="6172197" cy="4507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1996" y="1353481"/>
            <a:ext cx="10108345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When the attacker succeed in an ARP spoofing ,they can: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1996" y="6476816"/>
            <a:ext cx="7825646" cy="39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illa Slab Light" panose="020B0604020202020204" charset="0"/>
                <a:ea typeface="Zilla Slab Light" panose="020B0604020202020204" charset="0"/>
                <a:cs typeface="+mn-cs"/>
              </a:rPr>
              <a:t>DNS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illa Slab Light" panose="020B0604020202020204" charset="0"/>
                <a:ea typeface="Zilla Slab Light" panose="020B0604020202020204" charset="0"/>
                <a:cs typeface="+mn-cs"/>
              </a:rPr>
              <a:t>snoofing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illa Slab Light" panose="020B0604020202020204" charset="0"/>
              <a:ea typeface="Zilla Slab Light" panose="020B0604020202020204" charset="0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1996" y="5807635"/>
            <a:ext cx="4115762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1996" y="4387693"/>
            <a:ext cx="7868172" cy="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illa Slab Light" panose="020B0604020202020204" charset="0"/>
                <a:ea typeface="Zilla Slab Light" panose="020B0604020202020204" charset="0"/>
                <a:cs typeface="+mn-cs"/>
              </a:rPr>
              <a:t>Dos attacks⁠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illa Slab Light" panose="020B0604020202020204" charset="0"/>
              <a:ea typeface="Zilla Slab Light" panose="020B0604020202020204" charset="0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1996" y="3718513"/>
            <a:ext cx="4115762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3.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04961" y="0"/>
            <a:ext cx="3983039" cy="10287000"/>
            <a:chOff x="0" y="0"/>
            <a:chExt cx="1049031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 rot="5400000">
            <a:off x="13057606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82" t="11387" r="8077" b="10665"/>
          <a:stretch/>
        </p:blipFill>
        <p:spPr>
          <a:xfrm>
            <a:off x="9906001" y="3303092"/>
            <a:ext cx="6096000" cy="4507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28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8601069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  <p:txBody>
            <a:bodyPr/>
            <a:lstStyle/>
            <a:p>
              <a:endParaRPr lang="fa-I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3291" y="4293251"/>
            <a:ext cx="7467597" cy="3100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16"/>
              </a:lnSpc>
              <a:spcBef>
                <a:spcPct val="0"/>
              </a:spcBef>
            </a:pPr>
            <a:r>
              <a:rPr lang="en-US" sz="5940" b="1" dirty="0">
                <a:solidFill>
                  <a:srgbClr val="000000"/>
                </a:solidFill>
                <a:latin typeface="Zilla Slab Light"/>
              </a:rPr>
              <a:t>What do you need to set up a MITM attack?</a:t>
            </a:r>
          </a:p>
        </p:txBody>
      </p:sp>
      <p:sp>
        <p:nvSpPr>
          <p:cNvPr id="9" name="AutoShape 9"/>
          <p:cNvSpPr/>
          <p:nvPr/>
        </p:nvSpPr>
        <p:spPr>
          <a:xfrm rot="5400000">
            <a:off x="4353440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24">
            <a:extLst>
              <a:ext uri="{FF2B5EF4-FFF2-40B4-BE49-F238E27FC236}">
                <a16:creationId xmlns:a16="http://schemas.microsoft.com/office/drawing/2014/main" id="{84AB7564-BC0D-063F-6689-CD2496F9E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522602" y="1222517"/>
            <a:ext cx="1428973" cy="17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2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44217" y="609549"/>
            <a:ext cx="12953999" cy="90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940" b="1" dirty="0">
                <a:solidFill>
                  <a:srgbClr val="000000"/>
                </a:solidFill>
                <a:latin typeface="Zilla Slab Light"/>
              </a:rPr>
              <a:t>How can we setup this attack?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3244217" cy="10287000"/>
            <a:chOff x="0" y="0"/>
            <a:chExt cx="85444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4444" cy="2709333"/>
            </a:xfrm>
            <a:custGeom>
              <a:avLst/>
              <a:gdLst/>
              <a:ahLst/>
              <a:cxnLst/>
              <a:rect l="l" t="t" r="r" b="b"/>
              <a:pathLst>
                <a:path w="854444" h="2709333">
                  <a:moveTo>
                    <a:pt x="0" y="0"/>
                  </a:moveTo>
                  <a:lnTo>
                    <a:pt x="854444" y="0"/>
                  </a:lnTo>
                  <a:lnTo>
                    <a:pt x="8544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sz="440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" b="5242"/>
          <a:stretch/>
        </p:blipFill>
        <p:spPr>
          <a:xfrm>
            <a:off x="10820399" y="4201693"/>
            <a:ext cx="4952999" cy="4024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utoShape 13"/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-609316" y="8672798"/>
            <a:ext cx="322840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DC5C40-AA5D-EA9C-FF13-4EF2F1BC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6" y="4201694"/>
            <a:ext cx="5090153" cy="4024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AutoShape 9">
            <a:extLst>
              <a:ext uri="{FF2B5EF4-FFF2-40B4-BE49-F238E27FC236}">
                <a16:creationId xmlns:a16="http://schemas.microsoft.com/office/drawing/2014/main" id="{8EC85EE5-1637-429B-3CD8-412006FAF1B3}"/>
              </a:ext>
            </a:extLst>
          </p:cNvPr>
          <p:cNvSpPr/>
          <p:nvPr/>
        </p:nvSpPr>
        <p:spPr>
          <a:xfrm rot="5400000">
            <a:off x="7750554" y="6271757"/>
            <a:ext cx="431089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D73B803-89A5-63D7-D8CD-8D0BA52C6744}"/>
              </a:ext>
            </a:extLst>
          </p:cNvPr>
          <p:cNvSpPr txBox="1"/>
          <p:nvPr/>
        </p:nvSpPr>
        <p:spPr>
          <a:xfrm>
            <a:off x="3429002" y="2614697"/>
            <a:ext cx="5943594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14450" marR="0" lvl="1" indent="-85725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Lato"/>
              </a:rPr>
              <a:t>Using Ettercap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75C8C709-A43E-DFC0-2AF4-10D0AE3F88A6}"/>
              </a:ext>
            </a:extLst>
          </p:cNvPr>
          <p:cNvSpPr txBox="1"/>
          <p:nvPr/>
        </p:nvSpPr>
        <p:spPr>
          <a:xfrm>
            <a:off x="9684779" y="2614697"/>
            <a:ext cx="5714999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14450" marR="0" lvl="1" indent="-8572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Lato"/>
              </a:rPr>
              <a:t>Using Wireshark</a:t>
            </a:r>
          </a:p>
        </p:txBody>
      </p:sp>
    </p:spTree>
    <p:extLst>
      <p:ext uri="{BB962C8B-B14F-4D97-AF65-F5344CB8AC3E}">
        <p14:creationId xmlns:p14="http://schemas.microsoft.com/office/powerpoint/2010/main" val="159876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44217" y="609549"/>
            <a:ext cx="12953999" cy="90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940" b="1" dirty="0">
                <a:solidFill>
                  <a:srgbClr val="000000"/>
                </a:solidFill>
                <a:latin typeface="Zilla Slab Light"/>
              </a:rPr>
              <a:t>How can we setup this attack?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3244217" cy="10287000"/>
            <a:chOff x="0" y="0"/>
            <a:chExt cx="85444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4444" cy="2709333"/>
            </a:xfrm>
            <a:custGeom>
              <a:avLst/>
              <a:gdLst/>
              <a:ahLst/>
              <a:cxnLst/>
              <a:rect l="l" t="t" r="r" b="b"/>
              <a:pathLst>
                <a:path w="854444" h="2709333">
                  <a:moveTo>
                    <a:pt x="0" y="0"/>
                  </a:moveTo>
                  <a:lnTo>
                    <a:pt x="854444" y="0"/>
                  </a:lnTo>
                  <a:lnTo>
                    <a:pt x="8544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sz="4400"/>
            </a:p>
          </p:txBody>
        </p:sp>
      </p:grpSp>
      <p:sp>
        <p:nvSpPr>
          <p:cNvPr id="13" name="AutoShape 13"/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-609316" y="8672798"/>
            <a:ext cx="322840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DC5C40-AA5D-EA9C-FF13-4EF2F1BC5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41" y="3695700"/>
            <a:ext cx="6614150" cy="522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4D73B803-89A5-63D7-D8CD-8D0BA52C6744}"/>
              </a:ext>
            </a:extLst>
          </p:cNvPr>
          <p:cNvSpPr txBox="1"/>
          <p:nvPr/>
        </p:nvSpPr>
        <p:spPr>
          <a:xfrm>
            <a:off x="6172203" y="2493881"/>
            <a:ext cx="5943594" cy="542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1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0070C0"/>
                </a:solidFill>
                <a:latin typeface="Lato"/>
              </a:rPr>
              <a:t>Using Ettercap</a:t>
            </a: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F51ED6A6-1830-927E-BC16-5C8B55D13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0612" y="7243501"/>
            <a:ext cx="2858593" cy="28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3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028700"/>
            <a:ext cx="9753600" cy="615893"/>
            <a:chOff x="0" y="0"/>
            <a:chExt cx="2592095" cy="162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lang="en-US" sz="2100" u="none" dirty="0">
                <a:solidFill>
                  <a:srgbClr val="2C434E"/>
                </a:solidFill>
                <a:latin typeface="Noto Sans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028700"/>
            <a:ext cx="2162488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452851"/>
            <a:ext cx="2162488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41323" y="554972"/>
            <a:ext cx="7338553" cy="90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940" b="1" dirty="0">
                <a:solidFill>
                  <a:srgbClr val="000000"/>
                </a:solidFill>
                <a:latin typeface="Zilla Slab Light"/>
              </a:rPr>
              <a:t>What is Ettercap</a:t>
            </a: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702CAE41-90D8-B706-78FE-929E9531DF9F}"/>
              </a:ext>
            </a:extLst>
          </p:cNvPr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C69052F-FE46-DA32-FAD3-2D65E98A427B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5BC17B73-3A11-0709-67F3-0C229BD141E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FB210F63-D099-7606-6333-19675FF9A676}"/>
              </a:ext>
            </a:extLst>
          </p:cNvPr>
          <p:cNvGrpSpPr/>
          <p:nvPr/>
        </p:nvGrpSpPr>
        <p:grpSpPr>
          <a:xfrm rot="-5400000">
            <a:off x="8612953" y="642505"/>
            <a:ext cx="1028700" cy="18288000"/>
            <a:chOff x="0" y="0"/>
            <a:chExt cx="270933" cy="4816593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F51AEC70-9389-DE71-3D0E-8F5BE58A32E5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93986D54-CC01-9C1F-CEB7-4EEE9D15DAB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1F761-5924-FAB4-3400-FCFDF2271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97" y="2293179"/>
            <a:ext cx="8077200" cy="652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utoShape 13">
            <a:extLst>
              <a:ext uri="{FF2B5EF4-FFF2-40B4-BE49-F238E27FC236}">
                <a16:creationId xmlns:a16="http://schemas.microsoft.com/office/drawing/2014/main" id="{0977ECC7-D9B0-F1E2-E734-5B4BBC649AB3}"/>
              </a:ext>
            </a:extLst>
          </p:cNvPr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6DA99A50-75F4-8987-18F4-4A091C95E2A4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7A3A9E6-E073-B6A9-5FF2-03C962472BB2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7F184ACD-40EF-3C70-F890-7AE96C2437F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5">
            <a:extLst>
              <a:ext uri="{FF2B5EF4-FFF2-40B4-BE49-F238E27FC236}">
                <a16:creationId xmlns:a16="http://schemas.microsoft.com/office/drawing/2014/main" id="{0B29448F-91F3-23E2-32FA-14CD3620152D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30E305CC-E834-BF3C-FCEE-51AE1B0019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B01D5AC7-FA5D-F246-4F2F-06EBCE15FB7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Group 34">
            <a:extLst>
              <a:ext uri="{FF2B5EF4-FFF2-40B4-BE49-F238E27FC236}">
                <a16:creationId xmlns:a16="http://schemas.microsoft.com/office/drawing/2014/main" id="{E39C837F-6252-B673-97BE-D5DEFD6B07E5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A1BC4C53-4588-5B7C-CE9A-5549F856CC7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29" name="TextBox 36">
              <a:extLst>
                <a:ext uri="{FF2B5EF4-FFF2-40B4-BE49-F238E27FC236}">
                  <a16:creationId xmlns:a16="http://schemas.microsoft.com/office/drawing/2014/main" id="{8D227501-6C2C-BDA2-2FCC-BD30CF226BE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Group 43">
            <a:extLst>
              <a:ext uri="{FF2B5EF4-FFF2-40B4-BE49-F238E27FC236}">
                <a16:creationId xmlns:a16="http://schemas.microsoft.com/office/drawing/2014/main" id="{A692E3D6-8F85-08DA-CB62-B51EF7B7910D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6382ED26-DE46-E659-38E9-2F08602D78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751095FD-3C7B-3066-B2EE-F04937FF40C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Group 52">
            <a:extLst>
              <a:ext uri="{FF2B5EF4-FFF2-40B4-BE49-F238E27FC236}">
                <a16:creationId xmlns:a16="http://schemas.microsoft.com/office/drawing/2014/main" id="{A1001043-1A94-55F7-2C6C-AFED8983E0B8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97963245-E3B7-11B5-3589-2B3F98099A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35" name="TextBox 54">
              <a:extLst>
                <a:ext uri="{FF2B5EF4-FFF2-40B4-BE49-F238E27FC236}">
                  <a16:creationId xmlns:a16="http://schemas.microsoft.com/office/drawing/2014/main" id="{BEE1815B-328D-003A-0A95-02BF41DD94B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AA0ABAE9-C746-FAB6-C459-C9A143B1C3C0}"/>
              </a:ext>
            </a:extLst>
          </p:cNvPr>
          <p:cNvSpPr txBox="1"/>
          <p:nvPr/>
        </p:nvSpPr>
        <p:spPr>
          <a:xfrm>
            <a:off x="1270746" y="3642700"/>
            <a:ext cx="6561183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Lato"/>
              </a:rPr>
              <a:t>The most frequent use of Ettercap is to set up man-in-the-middle attacks using ARP poisoning.</a:t>
            </a:r>
          </a:p>
        </p:txBody>
      </p:sp>
    </p:spTree>
    <p:extLst>
      <p:ext uri="{BB962C8B-B14F-4D97-AF65-F5344CB8AC3E}">
        <p14:creationId xmlns:p14="http://schemas.microsoft.com/office/powerpoint/2010/main" val="427677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78669" y="1417916"/>
            <a:ext cx="7600032" cy="9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What is MITM attack?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5731" y="4196798"/>
            <a:ext cx="8272566" cy="3065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A form of cyber attack</a:t>
            </a: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Exploiting weak web-based protocols</a:t>
            </a: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Insert between entities</a:t>
            </a: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Lato"/>
                <a:cs typeface="Calibri"/>
              </a:rPr>
              <a:t>Steal data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13071894" y="4994003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 descr="A picture containing cartoon, clipart, graphics, illustration&#10;&#10;Description automatically generated">
            <a:extLst>
              <a:ext uri="{FF2B5EF4-FFF2-40B4-BE49-F238E27FC236}">
                <a16:creationId xmlns:a16="http://schemas.microsoft.com/office/drawing/2014/main" id="{74A8BA71-ECD8-96BD-90DC-F6B25A62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411201"/>
            <a:ext cx="7678358" cy="59891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52512" y="1028700"/>
            <a:ext cx="8518087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lvl="0" indent="-1143000">
              <a:lnSpc>
                <a:spcPts val="3359"/>
              </a:lnSpc>
              <a:spcBef>
                <a:spcPct val="0"/>
              </a:spcBef>
              <a:buFont typeface="+mj-lt"/>
              <a:buAutoNum type="alphaUcPeriod"/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Enter</a:t>
            </a:r>
            <a:r>
              <a:rPr lang="en-US" sz="4000" dirty="0">
                <a:solidFill>
                  <a:srgbClr val="000000"/>
                </a:solidFill>
                <a:latin typeface="Zilla Slab Light"/>
              </a:rPr>
              <a:t> </a:t>
            </a: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to</a:t>
            </a:r>
            <a:r>
              <a:rPr lang="en-US" sz="4000" dirty="0">
                <a:solidFill>
                  <a:srgbClr val="000000"/>
                </a:solidFill>
                <a:latin typeface="Zilla Slab Light"/>
              </a:rPr>
              <a:t> </a:t>
            </a: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Ettercap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E2B174-13F0-2911-000E-8B71C929B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3938"/>
            <a:ext cx="12877800" cy="2362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1FBA632-9947-7708-8162-03B2F842E422}"/>
              </a:ext>
            </a:extLst>
          </p:cNvPr>
          <p:cNvGrpSpPr/>
          <p:nvPr/>
        </p:nvGrpSpPr>
        <p:grpSpPr>
          <a:xfrm rot="-5400000">
            <a:off x="8612953" y="642505"/>
            <a:ext cx="1028700" cy="18288000"/>
            <a:chOff x="0" y="0"/>
            <a:chExt cx="270933" cy="481659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2B3CF73-F48C-E014-0689-B1777D0F2FC1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6A2AD37-DE14-6AB1-349E-519E3FFB64E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AutoShape 13">
            <a:extLst>
              <a:ext uri="{FF2B5EF4-FFF2-40B4-BE49-F238E27FC236}">
                <a16:creationId xmlns:a16="http://schemas.microsoft.com/office/drawing/2014/main" id="{ADF28382-DDC8-6878-1A8D-09C0C9606E41}"/>
              </a:ext>
            </a:extLst>
          </p:cNvPr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F4DC3B97-26A9-4BBF-6D8E-086A3882B7F6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2FA776D0-72DA-308F-F7BC-3012610F8061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0D5C664-F2F3-731F-BF4A-1BD6659D631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97947190-A9F2-39CD-70CE-458697DCCD34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3686C47B-E4AE-7725-C689-9E92909B95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E443E5FD-CD6A-40AF-55AA-DB122DB0634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34">
            <a:extLst>
              <a:ext uri="{FF2B5EF4-FFF2-40B4-BE49-F238E27FC236}">
                <a16:creationId xmlns:a16="http://schemas.microsoft.com/office/drawing/2014/main" id="{7632CCC0-34A4-E1DB-763C-361569A5169F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AEB99F65-AAF8-FE80-6E6D-55702093EC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B674EE57-2395-DA56-4B73-26DCD916406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BB1E3A7B-2D76-7EC3-C792-071FFDA6F71C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24C6C34C-ABB3-EC6D-3BF8-9AFCB6FD96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9F189D35-64DA-D5D8-C760-0FB55B41ADC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C834608A-3FC1-D85F-AE98-0C5289CF410B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D32C9C00-80EB-E484-EEF5-4D7E083277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576A37CB-3CDB-412B-1F49-3AB15414FA8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92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434553" y="673893"/>
            <a:ext cx="1548184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B.	A view of the Ettercap tool and Select Network Interface to Sniff On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8983594-E99C-3398-BA2A-939C9A01A83A}"/>
              </a:ext>
            </a:extLst>
          </p:cNvPr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3C429D98-E7B9-E35C-2FC9-740983B5A929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66070E7F-B61E-671C-6085-61D969266CA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4A298E1-DCB4-A82C-5E96-7B6AD79F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1940517"/>
            <a:ext cx="10820400" cy="6486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AutoShape 13">
            <a:extLst>
              <a:ext uri="{FF2B5EF4-FFF2-40B4-BE49-F238E27FC236}">
                <a16:creationId xmlns:a16="http://schemas.microsoft.com/office/drawing/2014/main" id="{F053180A-9C5E-B7B7-84BC-38242A88883F}"/>
              </a:ext>
            </a:extLst>
          </p:cNvPr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D674D69F-1163-D76E-C399-60200D150057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8BF73CEE-BB82-193D-2E62-BC2BD9A6CD83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5CD61CB-E638-155B-D4C8-2DFF5B7F6BA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6BD93373-E486-5450-B383-50391D47ECD9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AE1A00A8-D550-D25D-1ADE-5B31C8EE9D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5E90D44C-C7E6-F54C-20FB-BB8CB7E55D8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34">
            <a:extLst>
              <a:ext uri="{FF2B5EF4-FFF2-40B4-BE49-F238E27FC236}">
                <a16:creationId xmlns:a16="http://schemas.microsoft.com/office/drawing/2014/main" id="{D3AF379C-D649-4956-5889-35BBEF4DA7DB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8457AE7F-C0B8-609F-8688-852B148D1C4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91758568-4EBD-175E-DA99-DDD1E65C713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B56AA005-B5FC-5941-53C2-6DECF8D3D18F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189522DF-3BCC-C783-8762-29E1713947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DD0D5C3C-DB3D-DF0B-B79A-A2A55B74CE8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3A8FBCBD-5EF6-336B-135F-4090EFD16320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6219696E-2493-EE06-8366-719E83DB04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4209D713-1D8F-FED9-5CFA-22CFCC3DD60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20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" y="362652"/>
            <a:ext cx="13715999" cy="929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316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D. Identifying and Listing Hosts on a Network.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9F3EE62-D5F1-90FF-80B6-93B9B81A6EDD}"/>
              </a:ext>
            </a:extLst>
          </p:cNvPr>
          <p:cNvGrpSpPr/>
          <p:nvPr/>
        </p:nvGrpSpPr>
        <p:grpSpPr>
          <a:xfrm rot="-5400000">
            <a:off x="8782050" y="781050"/>
            <a:ext cx="1028700" cy="18288000"/>
            <a:chOff x="0" y="0"/>
            <a:chExt cx="270933" cy="481659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58E46109-80EF-F2D8-D6C3-43EE694F6262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01F3A1FB-E1A2-219A-BA50-432F9BB9EA3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C726C-AE08-9B6D-9568-9D8C1792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056" y="1844461"/>
            <a:ext cx="8998684" cy="6861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utoShape 13">
            <a:extLst>
              <a:ext uri="{FF2B5EF4-FFF2-40B4-BE49-F238E27FC236}">
                <a16:creationId xmlns:a16="http://schemas.microsoft.com/office/drawing/2014/main" id="{D6D79A4A-E46C-8610-A2A4-A98CC9507238}"/>
              </a:ext>
            </a:extLst>
          </p:cNvPr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449B3146-199F-96A2-FD4F-13AE6499F724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8DFE6E3A-A96F-442C-7412-4FFEF8C634FE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8F18CE98-B299-7B57-936F-277EBD719FB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25">
            <a:extLst>
              <a:ext uri="{FF2B5EF4-FFF2-40B4-BE49-F238E27FC236}">
                <a16:creationId xmlns:a16="http://schemas.microsoft.com/office/drawing/2014/main" id="{1FADFC03-BC02-7A6A-69E0-C41F0D8CEB21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D9D6F6E0-6292-87F3-7712-A1A49C3AD4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C548CECE-50DE-8F07-FCE0-01460D5A42F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34">
            <a:extLst>
              <a:ext uri="{FF2B5EF4-FFF2-40B4-BE49-F238E27FC236}">
                <a16:creationId xmlns:a16="http://schemas.microsoft.com/office/drawing/2014/main" id="{F335AE0B-7D73-E172-7061-FACCF2A7C202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30E2D46D-1EDA-A5BB-4800-68FABB5C75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20" name="TextBox 36">
              <a:extLst>
                <a:ext uri="{FF2B5EF4-FFF2-40B4-BE49-F238E27FC236}">
                  <a16:creationId xmlns:a16="http://schemas.microsoft.com/office/drawing/2014/main" id="{F6B7B0A9-9138-F2E2-8004-43CE3995E8E3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43">
            <a:extLst>
              <a:ext uri="{FF2B5EF4-FFF2-40B4-BE49-F238E27FC236}">
                <a16:creationId xmlns:a16="http://schemas.microsoft.com/office/drawing/2014/main" id="{046EE221-B450-D606-FA07-C928F3660649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922E141B-2998-509A-A9F1-29CCA957DC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3" name="TextBox 45">
              <a:extLst>
                <a:ext uri="{FF2B5EF4-FFF2-40B4-BE49-F238E27FC236}">
                  <a16:creationId xmlns:a16="http://schemas.microsoft.com/office/drawing/2014/main" id="{DD55E725-D8EF-DC69-375E-0D35852983F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52">
            <a:extLst>
              <a:ext uri="{FF2B5EF4-FFF2-40B4-BE49-F238E27FC236}">
                <a16:creationId xmlns:a16="http://schemas.microsoft.com/office/drawing/2014/main" id="{3E156D4F-4A86-59DD-1F70-476515C9DE8C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766ABC83-10EE-4FD4-DBD3-980704024A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6" name="TextBox 54">
              <a:extLst>
                <a:ext uri="{FF2B5EF4-FFF2-40B4-BE49-F238E27FC236}">
                  <a16:creationId xmlns:a16="http://schemas.microsoft.com/office/drawing/2014/main" id="{B4890154-9933-A172-060E-D6A8ABA7784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33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4886" y="217670"/>
            <a:ext cx="18745200" cy="929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316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E.	Select Hosts to Target with ARP Spoofing </a:t>
            </a:r>
          </a:p>
        </p:txBody>
      </p:sp>
      <p:sp>
        <p:nvSpPr>
          <p:cNvPr id="2" name="AutoShape 13">
            <a:extLst>
              <a:ext uri="{FF2B5EF4-FFF2-40B4-BE49-F238E27FC236}">
                <a16:creationId xmlns:a16="http://schemas.microsoft.com/office/drawing/2014/main" id="{672DAAAE-BEFF-FC18-C611-77DA60BC17F1}"/>
              </a:ext>
            </a:extLst>
          </p:cNvPr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E3DE4C9D-CD95-E525-BEE7-B6FAF9E15B93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048F420C-C2F5-2144-E0F6-66F283D4581B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E7A28A23-5271-CC06-D207-6F3CE9D5496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8BD1114-2BC0-30FA-09BB-DB0C0A0CE13E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BCB1B329-5A3F-9EF2-155F-4DBF4A8C53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40470637-FC4B-1F92-6492-08FAD19EB4E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34">
            <a:extLst>
              <a:ext uri="{FF2B5EF4-FFF2-40B4-BE49-F238E27FC236}">
                <a16:creationId xmlns:a16="http://schemas.microsoft.com/office/drawing/2014/main" id="{7B05AB66-8A6F-4026-BFB7-6A238F8DF1B7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BB7156E4-7E43-7EAB-5763-55A2220703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5332AACA-E4D9-CD18-5ADF-3372AF8D28A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9FE50331-D240-9FEA-52D2-4A89417D6571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46DE2A5F-16E0-0BED-39D1-5013EAD343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ACBF8869-E5BE-5DE3-1671-DD371BB71EF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A0AA9FF2-C4BE-2FE0-0242-B6F9D3078B43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C8A17346-8E49-7942-77DC-6DD8AFBD25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9D48896D-9842-47D4-F513-DDC5C99637B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6E89E5E-7862-5B21-E5BB-AB6D668AE7B1}"/>
                  </a:ext>
                </a:extLst>
              </p14:cNvPr>
              <p14:cNvContentPartPr/>
              <p14:nvPr/>
            </p14:nvContentPartPr>
            <p14:xfrm>
              <a:off x="-2161767" y="3108371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6E89E5E-7862-5B21-E5BB-AB6D668AE7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170767" y="309937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098C4A2-D5A3-537F-C5EF-061F0C985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1479510"/>
            <a:ext cx="9610659" cy="73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7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52512" y="599656"/>
            <a:ext cx="16481324" cy="872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F.	Launch Attack on Targets (choosing one of the attacks MITM)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000" u="none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</a:endParaRPr>
          </a:p>
        </p:txBody>
      </p:sp>
      <p:sp>
        <p:nvSpPr>
          <p:cNvPr id="2" name="AutoShape 13">
            <a:extLst>
              <a:ext uri="{FF2B5EF4-FFF2-40B4-BE49-F238E27FC236}">
                <a16:creationId xmlns:a16="http://schemas.microsoft.com/office/drawing/2014/main" id="{A226E0C7-A11C-D6C8-8660-DCB201CEAC26}"/>
              </a:ext>
            </a:extLst>
          </p:cNvPr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550ABDB4-DFC8-3959-D55C-84BE16AD604B}"/>
              </a:ext>
            </a:extLst>
          </p:cNvPr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C35A903-66E5-20B7-016A-01BB32A9F503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C31D65F-AE60-0D88-61D1-4FD879BDE1B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30CD457-5670-42BC-B6B2-1952C040E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83" y="1620975"/>
            <a:ext cx="9384981" cy="715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13">
            <a:extLst>
              <a:ext uri="{FF2B5EF4-FFF2-40B4-BE49-F238E27FC236}">
                <a16:creationId xmlns:a16="http://schemas.microsoft.com/office/drawing/2014/main" id="{D3FB6D43-9131-09E5-2E47-BF2BCAD11FA6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19A4B4C4-C240-FCC3-D755-71971A31CB10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F6F4AF6A-7D36-8F25-44DC-8B294F51F9C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272BDFF7-5166-6177-9A0B-B957E3F89E69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11FD4C8F-DAB3-9C4D-D834-4953D32CC4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FD6D5E74-B03F-3AB8-7BB3-8940B3EC0043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34">
            <a:extLst>
              <a:ext uri="{FF2B5EF4-FFF2-40B4-BE49-F238E27FC236}">
                <a16:creationId xmlns:a16="http://schemas.microsoft.com/office/drawing/2014/main" id="{A086C696-9640-6B6F-8B34-238D0D89D221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3DC38D38-1443-01BE-0C3E-6E2C2378E20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61FE7B48-6A5F-5EB9-DF3C-5B67FC3B3CF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BA5ECC68-2953-4EED-F786-918781129AE6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EE7295F6-AA97-59F9-ACE7-844CA427C9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ADF25F65-3ACC-9056-01FD-BC0B5202CF9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BC32E045-4FC4-149F-1262-5791FACE6C27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7A878818-7366-DB20-AE60-3465780C36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24363B95-EEC2-CB66-223B-B1F752B0D82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514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3400" y="952500"/>
            <a:ext cx="8305800" cy="610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1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760220" algn="l"/>
              </a:tabLst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G.  Choosing Sniff remote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CC638-D9EB-A136-74A3-043AA7BCF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88" y="952500"/>
            <a:ext cx="9743397" cy="7429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AutoShape 13">
            <a:extLst>
              <a:ext uri="{FF2B5EF4-FFF2-40B4-BE49-F238E27FC236}">
                <a16:creationId xmlns:a16="http://schemas.microsoft.com/office/drawing/2014/main" id="{246C5046-3AB3-E752-EF22-C260569DC220}"/>
              </a:ext>
            </a:extLst>
          </p:cNvPr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627048D7-DAE3-F874-E7EA-98C4EF364F23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173B7804-E0DA-D12A-BE3E-E413CB4B2812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F9098082-D03F-ABBB-DC20-E5876210112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68695FC2-7C03-A271-C732-CFFCF3CAA026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B9D152A8-1CBE-C706-D90C-A0D79120DB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7DB3988A-5DD5-86BC-DCEE-5920334BA5C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34">
            <a:extLst>
              <a:ext uri="{FF2B5EF4-FFF2-40B4-BE49-F238E27FC236}">
                <a16:creationId xmlns:a16="http://schemas.microsoft.com/office/drawing/2014/main" id="{78AB9456-B6D1-690E-99C8-9AA56DFE4ADF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88DD782A-A8C2-C126-12E4-35BE41518C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A19824A7-6FF3-F439-59FC-42AB8DBF600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EF0D6D69-439E-EF1A-F398-6A0C55E00133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5F06CB93-85B8-5AE6-9D8A-D444BE5F92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D3AE559D-2A3C-DF48-2DBE-636CA2FAEC25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4CB43510-71B4-D303-E7C7-6E7ACFB21E85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D3A88B87-B0C4-AFCD-BB2B-6DE0C82B14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40946AC0-ABA1-EFB8-DB6F-BF9D2C4340F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306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95300" y="647700"/>
            <a:ext cx="5943599" cy="610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1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165860" algn="l"/>
              </a:tabLst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H. Grouping Hosts</a:t>
            </a: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1FF8AFF5-37B1-C4E0-C3DE-A549EC5F6BA5}"/>
              </a:ext>
            </a:extLst>
          </p:cNvPr>
          <p:cNvSpPr/>
          <p:nvPr/>
        </p:nvSpPr>
        <p:spPr>
          <a:xfrm rot="5400000">
            <a:off x="3289388" y="4602599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90CD5-17E8-2D8B-125A-ECD6FBE7F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711327"/>
            <a:ext cx="9143996" cy="5866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3539F8-E88B-223C-541E-ED526B07E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33003"/>
            <a:ext cx="5105399" cy="313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A30EF918-CC10-7BF7-31EC-01CB3D755C5B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B7C01186-C082-106A-564D-187DBCEB521B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C7C622EF-E5A3-E616-ADBB-ADD444C6B73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404A9668-A5C9-A788-F7F5-CFD41112320A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433226B3-B816-ACF0-DB76-30CDA6A133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BE0A3A75-96B7-548E-0795-71C918871EA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34">
            <a:extLst>
              <a:ext uri="{FF2B5EF4-FFF2-40B4-BE49-F238E27FC236}">
                <a16:creationId xmlns:a16="http://schemas.microsoft.com/office/drawing/2014/main" id="{B255D5D2-BC95-E10F-9B35-84F1148C638F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B6E06CF-F66B-E593-21A8-9924F6DBD7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A9D4DD5D-8101-B3FB-B5F0-22EB2F346AC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F3122163-C5D8-C362-F996-D462EAA17426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A3EBDA96-D1D0-4BF9-A4A8-6B71A03E51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DB5D4A54-1C13-7E3B-2CC4-2FD2E2E2C34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77ABBFF1-323E-8510-055D-5D47528A2328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1F32B395-226F-9F8A-581E-6ECAF287AF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780195A1-A838-A398-CD14-7A5BA8955AD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090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04886" y="806669"/>
            <a:ext cx="16481324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I.	Users are browsing and signing up.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B9C60-9F1D-2B32-254D-6B7B431B4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52" y="1667717"/>
            <a:ext cx="10553991" cy="723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utoShape 13">
            <a:extLst>
              <a:ext uri="{FF2B5EF4-FFF2-40B4-BE49-F238E27FC236}">
                <a16:creationId xmlns:a16="http://schemas.microsoft.com/office/drawing/2014/main" id="{2E7909EB-0235-D7FE-3DCF-5D996887D9CE}"/>
              </a:ext>
            </a:extLst>
          </p:cNvPr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9814F56-BFF2-DD55-A7C4-5CD8E038475B}"/>
              </a:ext>
            </a:extLst>
          </p:cNvPr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77BD38D-F8E7-5F59-7DCC-40B9099281A0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8D56C18-C942-B736-E4F4-3B8E6728EEC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ED2C3238-7FBB-8E02-9575-9BA5B74B7A78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4A01943D-4D15-4C1B-ECE1-86DFE6C4203D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4FD58A2B-DA8D-D33C-0572-4EC301F7B3C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B48A97E4-2903-DF68-8037-A72A4BC28878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BAD8D2F-86CB-7B03-8775-4AE28FB1E4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9F0FEE98-D668-E456-EAE2-4F7BDE7AD3A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34">
            <a:extLst>
              <a:ext uri="{FF2B5EF4-FFF2-40B4-BE49-F238E27FC236}">
                <a16:creationId xmlns:a16="http://schemas.microsoft.com/office/drawing/2014/main" id="{281A97A7-E9EF-1474-3784-3AB6F838688B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AEC49F59-43D3-7C1C-B7D6-25025BA9FC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9F109138-40DF-086C-E6D7-D9145DF55C3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0721785B-047B-EF07-4A3E-CB9E9E917F4A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03B118EC-34A9-F577-084B-A149275CD0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C401B533-E952-70B2-8D0E-5F129268053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318E2474-A277-6DC8-84F7-48AC50491693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D1D06A9A-CF3D-AB24-8A73-979E1C22EB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F31AF558-F094-8E4E-7BB1-1E54C8066D5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815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57200" y="723900"/>
            <a:ext cx="6248400" cy="610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1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j.	User has entered.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B9C60-9F1D-2B32-254D-6B7B431B4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67638"/>
            <a:ext cx="8251723" cy="6745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utoShape 9">
            <a:extLst>
              <a:ext uri="{FF2B5EF4-FFF2-40B4-BE49-F238E27FC236}">
                <a16:creationId xmlns:a16="http://schemas.microsoft.com/office/drawing/2014/main" id="{6EC1AEF6-E43F-BDE8-F77B-65FA97322695}"/>
              </a:ext>
            </a:extLst>
          </p:cNvPr>
          <p:cNvSpPr/>
          <p:nvPr/>
        </p:nvSpPr>
        <p:spPr>
          <a:xfrm rot="5400000">
            <a:off x="5283324" y="5480541"/>
            <a:ext cx="726415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2A853-C4C8-F1AE-E29E-504633CF5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19" y="1967638"/>
            <a:ext cx="8665781" cy="669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3">
            <a:extLst>
              <a:ext uri="{FF2B5EF4-FFF2-40B4-BE49-F238E27FC236}">
                <a16:creationId xmlns:a16="http://schemas.microsoft.com/office/drawing/2014/main" id="{FC737001-ABCF-936B-0C6B-4F075D41B123}"/>
              </a:ext>
            </a:extLst>
          </p:cNvPr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BA332DF-F8FF-A9FB-D3D4-229B5A18A92D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6D8B89E4-0EAA-52C3-B747-28F563E914D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0244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8201" y="389954"/>
            <a:ext cx="12382500" cy="610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1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662940" algn="l"/>
              </a:tabLst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K. catching Data from User's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852FB-C021-87A0-F87B-62BB7F898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4" t="7761" r="7023"/>
          <a:stretch/>
        </p:blipFill>
        <p:spPr>
          <a:xfrm>
            <a:off x="809298" y="2709860"/>
            <a:ext cx="7620000" cy="4867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4C702-F970-0E03-A1C1-997FE5A1A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38636"/>
            <a:ext cx="8977679" cy="684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FC957EB2-9565-1C54-301C-24EAECF3D4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089404" y="1180571"/>
            <a:ext cx="1010671" cy="600890"/>
          </a:xfrm>
          <a:prstGeom prst="rect">
            <a:avLst/>
          </a:prstGeom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3A853E57-7FB5-51B8-0562-2D8575D49CB1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E00B34C9-097E-8560-53F8-1270614CF85D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0018621E-8036-3CF7-37BF-B5782E25354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B3F0EE1A-EDCD-406C-9D88-71ABD2FBE85B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DBA04BDF-4D6C-6CB9-2978-FB2D0D1070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0DC0021A-8A75-FB1F-D0F0-93A4E12C91A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34">
            <a:extLst>
              <a:ext uri="{FF2B5EF4-FFF2-40B4-BE49-F238E27FC236}">
                <a16:creationId xmlns:a16="http://schemas.microsoft.com/office/drawing/2014/main" id="{F05411BE-8677-A294-A7C6-5D4B9DC5BE2C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54EAD980-F6BA-86C3-7995-42FCA381727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676F89DE-1609-20E3-DC8B-E76333274A3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D2CC219B-62A5-92DD-A307-7704E0A2DA7F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2B7B499D-451E-A570-D942-E381909EA1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792C6021-E79F-FE43-2411-2E31033533C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636BAED1-BF21-CB6A-3B11-5EA10179C5B5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A4103F02-A9AD-5170-A3C6-D344D98FE1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7458A92A-2395-0BED-E62A-96F184C1F14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00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0" y="981075"/>
            <a:ext cx="516836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8">
            <a:extLst>
              <a:ext uri="{FF2B5EF4-FFF2-40B4-BE49-F238E27FC236}">
                <a16:creationId xmlns:a16="http://schemas.microsoft.com/office/drawing/2014/main" id="{073FAAA8-668C-98FA-31D3-E818D233B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2619" y="4583162"/>
            <a:ext cx="6922293" cy="526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B2D563F1-21E6-88A5-3DDA-15113578ECE0}"/>
              </a:ext>
            </a:extLst>
          </p:cNvPr>
          <p:cNvSpPr txBox="1"/>
          <p:nvPr/>
        </p:nvSpPr>
        <p:spPr>
          <a:xfrm>
            <a:off x="3819003" y="2729452"/>
            <a:ext cx="6403704" cy="2997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EB82F909-1130-916F-9FAE-F04530628C22}"/>
              </a:ext>
            </a:extLst>
          </p:cNvPr>
          <p:cNvSpPr txBox="1"/>
          <p:nvPr/>
        </p:nvSpPr>
        <p:spPr>
          <a:xfrm>
            <a:off x="9837613" y="1747188"/>
            <a:ext cx="7868172" cy="18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control of the email accounts of banks</a:t>
            </a:r>
          </a:p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financial institutions</a:t>
            </a:r>
          </a:p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other trusted companies</a:t>
            </a:r>
          </a:p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attackers can monitor transactions</a:t>
            </a:r>
          </a:p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correspondence between the bank and its customers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1C41C0FD-AA34-3559-133E-E233CA7B8691}"/>
              </a:ext>
            </a:extLst>
          </p:cNvPr>
          <p:cNvSpPr txBox="1"/>
          <p:nvPr/>
        </p:nvSpPr>
        <p:spPr>
          <a:xfrm>
            <a:off x="4569097" y="5158327"/>
            <a:ext cx="7868172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A1E6DD-2EB4-33CC-8488-1482AE5167A2}"/>
              </a:ext>
            </a:extLst>
          </p:cNvPr>
          <p:cNvSpPr txBox="1"/>
          <p:nvPr/>
        </p:nvSpPr>
        <p:spPr>
          <a:xfrm>
            <a:off x="4263926" y="6125764"/>
            <a:ext cx="488900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malicious scenarios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Attackers spoof, or fake bank's email address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send customers emails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resend their credentials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send money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8CB9DAC7-879E-4B2B-BFAB-57072E51E814}"/>
              </a:ext>
            </a:extLst>
          </p:cNvPr>
          <p:cNvSpPr/>
          <p:nvPr/>
        </p:nvSpPr>
        <p:spPr>
          <a:xfrm rot="10800000">
            <a:off x="9134871" y="1437229"/>
            <a:ext cx="340603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7">
            <a:extLst>
              <a:ext uri="{FF2B5EF4-FFF2-40B4-BE49-F238E27FC236}">
                <a16:creationId xmlns:a16="http://schemas.microsoft.com/office/drawing/2014/main" id="{2E29313B-BD71-8A91-EF58-97A8F380124C}"/>
              </a:ext>
            </a:extLst>
          </p:cNvPr>
          <p:cNvSpPr/>
          <p:nvPr/>
        </p:nvSpPr>
        <p:spPr>
          <a:xfrm rot="10800000">
            <a:off x="4259259" y="6044948"/>
            <a:ext cx="340603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2FB47-6563-061B-132B-6A78B41FA780}"/>
              </a:ext>
            </a:extLst>
          </p:cNvPr>
          <p:cNvSpPr txBox="1"/>
          <p:nvPr/>
        </p:nvSpPr>
        <p:spPr>
          <a:xfrm>
            <a:off x="31253" y="-4466"/>
            <a:ext cx="70991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Email Hijacking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87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3244217" cy="10287000"/>
            <a:chOff x="0" y="0"/>
            <a:chExt cx="85444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4444" cy="2709333"/>
            </a:xfrm>
            <a:custGeom>
              <a:avLst/>
              <a:gdLst/>
              <a:ahLst/>
              <a:cxnLst/>
              <a:rect l="l" t="t" r="r" b="b"/>
              <a:pathLst>
                <a:path w="854444" h="2709333">
                  <a:moveTo>
                    <a:pt x="0" y="0"/>
                  </a:moveTo>
                  <a:lnTo>
                    <a:pt x="854444" y="0"/>
                  </a:lnTo>
                  <a:lnTo>
                    <a:pt x="8544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sz="440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42" b="5242"/>
          <a:stretch/>
        </p:blipFill>
        <p:spPr>
          <a:xfrm>
            <a:off x="6172200" y="3543300"/>
            <a:ext cx="6499186" cy="5280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utoShape 13"/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-609316" y="8672798"/>
            <a:ext cx="322840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21">
            <a:extLst>
              <a:ext uri="{FF2B5EF4-FFF2-40B4-BE49-F238E27FC236}">
                <a16:creationId xmlns:a16="http://schemas.microsoft.com/office/drawing/2014/main" id="{E4CD46ED-0D31-DF31-26DB-1A0C9D537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90612" y="7243501"/>
            <a:ext cx="2858593" cy="285859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BC618C6A-2DCB-6CE6-29CD-51F9D771EB09}"/>
              </a:ext>
            </a:extLst>
          </p:cNvPr>
          <p:cNvSpPr txBox="1"/>
          <p:nvPr/>
        </p:nvSpPr>
        <p:spPr>
          <a:xfrm>
            <a:off x="3244217" y="609549"/>
            <a:ext cx="12953999" cy="90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940" b="1" dirty="0">
                <a:solidFill>
                  <a:srgbClr val="000000"/>
                </a:solidFill>
                <a:latin typeface="Zilla Slab Light"/>
              </a:rPr>
              <a:t>How can we setup this attack?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ED5AE297-4FBD-A5D7-0703-1C5CF92D8E49}"/>
              </a:ext>
            </a:extLst>
          </p:cNvPr>
          <p:cNvSpPr txBox="1"/>
          <p:nvPr/>
        </p:nvSpPr>
        <p:spPr>
          <a:xfrm>
            <a:off x="6172203" y="2493881"/>
            <a:ext cx="5943594" cy="542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1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0070C0"/>
                </a:solidFill>
                <a:latin typeface="Lato"/>
              </a:rPr>
              <a:t>Using Wireshark</a:t>
            </a:r>
          </a:p>
        </p:txBody>
      </p:sp>
    </p:spTree>
    <p:extLst>
      <p:ext uri="{BB962C8B-B14F-4D97-AF65-F5344CB8AC3E}">
        <p14:creationId xmlns:p14="http://schemas.microsoft.com/office/powerpoint/2010/main" val="511451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52512" y="495300"/>
            <a:ext cx="5943599" cy="610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310640" algn="l"/>
              </a:tabLst>
            </a:pPr>
            <a:r>
              <a:rPr lang="en-US" sz="4000" b="1" dirty="0">
                <a:solidFill>
                  <a:srgbClr val="000000"/>
                </a:solidFill>
                <a:latin typeface="Zilla Slab Light"/>
              </a:rPr>
              <a:t>A. IP forwarding</a:t>
            </a:r>
          </a:p>
        </p:txBody>
      </p:sp>
      <p:pic>
        <p:nvPicPr>
          <p:cNvPr id="2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A8971D-4E94-3ACD-82A5-B4C07B474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8" y="3074355"/>
            <a:ext cx="8534399" cy="2570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utoShape 13">
            <a:extLst>
              <a:ext uri="{FF2B5EF4-FFF2-40B4-BE49-F238E27FC236}">
                <a16:creationId xmlns:a16="http://schemas.microsoft.com/office/drawing/2014/main" id="{5361159B-5481-5F0D-BAA7-7B3998A03AEA}"/>
              </a:ext>
            </a:extLst>
          </p:cNvPr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0C487CC8-54E6-A80B-560F-2DC8C2C2646E}"/>
              </a:ext>
            </a:extLst>
          </p:cNvPr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000CF67E-EE04-118D-6912-353591D59AE7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7B98AD50-678A-5008-17DF-5A0F5041A22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3BCCA8BF-C57E-4614-3D44-21133C7F1DB8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0BB65754-B064-C95D-7BF3-AECB245BEB7B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864D788C-6DC7-D18C-5820-1EC1BD5EF60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25">
            <a:extLst>
              <a:ext uri="{FF2B5EF4-FFF2-40B4-BE49-F238E27FC236}">
                <a16:creationId xmlns:a16="http://schemas.microsoft.com/office/drawing/2014/main" id="{06DCFE69-7DB5-E788-570F-1D068E6939DC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30C28ED7-E057-1FD1-9409-8EE4427FC8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48E5CDDD-9393-DEB1-4B20-37D8B19CDBD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34">
            <a:extLst>
              <a:ext uri="{FF2B5EF4-FFF2-40B4-BE49-F238E27FC236}">
                <a16:creationId xmlns:a16="http://schemas.microsoft.com/office/drawing/2014/main" id="{1B0005BE-FC3B-BC25-7268-4673E269A044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362119DA-6159-8A3E-4DF7-E66F48B2E4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8" name="TextBox 36">
              <a:extLst>
                <a:ext uri="{FF2B5EF4-FFF2-40B4-BE49-F238E27FC236}">
                  <a16:creationId xmlns:a16="http://schemas.microsoft.com/office/drawing/2014/main" id="{60C30053-3730-8CE7-B56A-A544AE749BF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43">
            <a:extLst>
              <a:ext uri="{FF2B5EF4-FFF2-40B4-BE49-F238E27FC236}">
                <a16:creationId xmlns:a16="http://schemas.microsoft.com/office/drawing/2014/main" id="{2182AA43-5485-B172-39E8-2CC3D35F2DD5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4BD38453-435E-0B12-B4D9-CF638537ED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1" name="TextBox 45">
              <a:extLst>
                <a:ext uri="{FF2B5EF4-FFF2-40B4-BE49-F238E27FC236}">
                  <a16:creationId xmlns:a16="http://schemas.microsoft.com/office/drawing/2014/main" id="{945440D4-92C9-141E-12C3-13BB4057CD8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52">
            <a:extLst>
              <a:ext uri="{FF2B5EF4-FFF2-40B4-BE49-F238E27FC236}">
                <a16:creationId xmlns:a16="http://schemas.microsoft.com/office/drawing/2014/main" id="{89E20425-4FC4-8F93-14A7-634E0CDDC77A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44CBEF86-815C-E4E1-71C6-14E016702D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4" name="TextBox 54">
              <a:extLst>
                <a:ext uri="{FF2B5EF4-FFF2-40B4-BE49-F238E27FC236}">
                  <a16:creationId xmlns:a16="http://schemas.microsoft.com/office/drawing/2014/main" id="{62FCF556-0508-EE36-5120-CF32E8030D6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368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0115" y="1104900"/>
            <a:ext cx="760003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Protection against (MITM)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946891"/>
            <a:ext cx="6202863" cy="3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 </a:t>
            </a:r>
          </a:p>
        </p:txBody>
      </p:sp>
      <p:pic>
        <p:nvPicPr>
          <p:cNvPr id="14" name="Picture 13" descr="A picture containing text, diagram, screenshot, design&#10;&#10;Description automatically generated">
            <a:extLst>
              <a:ext uri="{FF2B5EF4-FFF2-40B4-BE49-F238E27FC236}">
                <a16:creationId xmlns:a16="http://schemas.microsoft.com/office/drawing/2014/main" id="{B0786F1E-675D-EEC9-C120-6ADCAA4E5F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2" b="12033"/>
          <a:stretch/>
        </p:blipFill>
        <p:spPr>
          <a:xfrm>
            <a:off x="5682687" y="3543300"/>
            <a:ext cx="11220929" cy="43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AutoShape 13">
            <a:extLst>
              <a:ext uri="{FF2B5EF4-FFF2-40B4-BE49-F238E27FC236}">
                <a16:creationId xmlns:a16="http://schemas.microsoft.com/office/drawing/2014/main" id="{7C8D537F-8C18-7451-A9CD-E627EAC858E3}"/>
              </a:ext>
            </a:extLst>
          </p:cNvPr>
          <p:cNvSpPr/>
          <p:nvPr/>
        </p:nvSpPr>
        <p:spPr>
          <a:xfrm rot="5400000">
            <a:off x="13376694" y="5143500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51380" y="996330"/>
            <a:ext cx="7600032" cy="205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Strong Encryption</a:t>
            </a:r>
          </a:p>
          <a:p>
            <a:pPr marL="0" marR="0" lvl="0" indent="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9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illa Slab Light"/>
              <a:ea typeface="+mn-ea"/>
              <a:cs typeface="+mn-cs"/>
            </a:endParaRPr>
          </a:p>
        </p:txBody>
      </p:sp>
      <p:sp>
        <p:nvSpPr>
          <p:cNvPr id="13" name="AutoShape 13"/>
          <p:cNvSpPr/>
          <p:nvPr/>
        </p:nvSpPr>
        <p:spPr>
          <a:xfrm rot="5400000">
            <a:off x="9430360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369A55C1-138D-96BA-77F1-EC9DA5B99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99" y="2975466"/>
            <a:ext cx="11430000" cy="482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graphics, logo, cartoon, symbol&#10;&#10;Description automatically generated">
            <a:extLst>
              <a:ext uri="{FF2B5EF4-FFF2-40B4-BE49-F238E27FC236}">
                <a16:creationId xmlns:a16="http://schemas.microsoft.com/office/drawing/2014/main" id="{9A8A6607-6E45-E57E-5124-B7B7592F6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034" y="3915832"/>
            <a:ext cx="2895599" cy="2387259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18DB60B7-DEA0-C55F-A23A-4DA39C854175}"/>
              </a:ext>
            </a:extLst>
          </p:cNvPr>
          <p:cNvGrpSpPr/>
          <p:nvPr/>
        </p:nvGrpSpPr>
        <p:grpSpPr>
          <a:xfrm rot="-5400000">
            <a:off x="8612953" y="642505"/>
            <a:ext cx="1028700" cy="18288000"/>
            <a:chOff x="0" y="0"/>
            <a:chExt cx="270933" cy="481659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2D4B21D2-6255-957C-1BFD-5E365DFF5B5E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B7126500-8BA5-4050-5C66-27F519D0A4B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13">
            <a:extLst>
              <a:ext uri="{FF2B5EF4-FFF2-40B4-BE49-F238E27FC236}">
                <a16:creationId xmlns:a16="http://schemas.microsoft.com/office/drawing/2014/main" id="{7734BC19-DB54-C271-12B8-C8E71880D0A2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A39BD7B8-E4F3-BBEF-97C3-029450CE5976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85F6F265-680E-B53A-55F6-DFE13720DB5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5">
            <a:extLst>
              <a:ext uri="{FF2B5EF4-FFF2-40B4-BE49-F238E27FC236}">
                <a16:creationId xmlns:a16="http://schemas.microsoft.com/office/drawing/2014/main" id="{B858FC6A-39EF-1F66-9E18-C77F1300D8A7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4D48CECE-D3A8-F82B-EC17-3DB14865C6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BB820E8C-D354-DB77-1C01-AC0CB71EA95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34">
            <a:extLst>
              <a:ext uri="{FF2B5EF4-FFF2-40B4-BE49-F238E27FC236}">
                <a16:creationId xmlns:a16="http://schemas.microsoft.com/office/drawing/2014/main" id="{D8DB4E30-15F4-7DED-27CC-A3F73091D7A6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C6B72132-096B-66A8-64C7-DDE3098C04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2F754E42-4899-EB7E-64F1-F81597499BD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29C56D29-292D-43F2-23AD-E175480F8CD6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1084AF62-2CFB-B34D-2BF6-7C0CBE38D2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0" name="TextBox 45">
              <a:extLst>
                <a:ext uri="{FF2B5EF4-FFF2-40B4-BE49-F238E27FC236}">
                  <a16:creationId xmlns:a16="http://schemas.microsoft.com/office/drawing/2014/main" id="{727B3A44-3579-451F-D574-0489021A5C6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A540E7C1-D61D-72C1-D1FE-E8DD9CD410CB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3B3692B6-FE0D-4561-36B0-A3AFD9AAF7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CCD78492-17AD-6679-42D2-47E87B64068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558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 rot="-5400000">
            <a:off x="14680512" y="-1173622"/>
            <a:ext cx="2433865" cy="4781110"/>
            <a:chOff x="0" y="0"/>
            <a:chExt cx="637915" cy="1253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7915" cy="1253126"/>
            </a:xfrm>
            <a:custGeom>
              <a:avLst/>
              <a:gdLst/>
              <a:ahLst/>
              <a:cxnLst/>
              <a:rect l="l" t="t" r="r" b="b"/>
              <a:pathLst>
                <a:path w="637915" h="1253126">
                  <a:moveTo>
                    <a:pt x="0" y="0"/>
                  </a:moveTo>
                  <a:lnTo>
                    <a:pt x="637915" y="0"/>
                  </a:lnTo>
                  <a:lnTo>
                    <a:pt x="637915" y="1253126"/>
                  </a:lnTo>
                  <a:lnTo>
                    <a:pt x="0" y="1253126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403127" y="2433865"/>
            <a:ext cx="786817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-76200" y="8953500"/>
            <a:ext cx="598657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D36700B0-25D9-50A2-D8BA-59BAD071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68" y="2592304"/>
            <a:ext cx="9901421" cy="6042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FB19CC-B3A6-FD3F-2DEE-58137789DBD8}"/>
              </a:ext>
            </a:extLst>
          </p:cNvPr>
          <p:cNvSpPr txBox="1"/>
          <p:nvPr/>
        </p:nvSpPr>
        <p:spPr>
          <a:xfrm>
            <a:off x="1361856" y="542722"/>
            <a:ext cx="7878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Certificate Validation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81F9B14E-D0C2-0776-7EF2-A73D623F95B3}"/>
              </a:ext>
            </a:extLst>
          </p:cNvPr>
          <p:cNvGrpSpPr/>
          <p:nvPr/>
        </p:nvGrpSpPr>
        <p:grpSpPr>
          <a:xfrm rot="-5400000">
            <a:off x="8612953" y="642505"/>
            <a:ext cx="1028700" cy="18288000"/>
            <a:chOff x="0" y="0"/>
            <a:chExt cx="270933" cy="481659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D83B877E-46CE-0864-C819-B748C7B42F0F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2DB87FED-69A1-AFDC-78B9-82752E928FB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024743" y="319193"/>
            <a:ext cx="16230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Two-Factor Authentication (2FA)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AutoShape 21"/>
          <p:cNvSpPr/>
          <p:nvPr/>
        </p:nvSpPr>
        <p:spPr>
          <a:xfrm rot="5400000">
            <a:off x="14496479" y="2715196"/>
            <a:ext cx="547801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0" y="1638300"/>
            <a:ext cx="340936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Picture 2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D6F6A363-DA11-F41E-5276-FA0C47C38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3" y="1963073"/>
            <a:ext cx="12115799" cy="6901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48555060-17ED-039D-8948-4E262275EB9E}"/>
              </a:ext>
            </a:extLst>
          </p:cNvPr>
          <p:cNvGrpSpPr/>
          <p:nvPr/>
        </p:nvGrpSpPr>
        <p:grpSpPr>
          <a:xfrm rot="-5400000">
            <a:off x="8612953" y="642505"/>
            <a:ext cx="1028700" cy="18288000"/>
            <a:chOff x="0" y="0"/>
            <a:chExt cx="270933" cy="481659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E7442BEC-7521-C81C-865A-49CE910EE07C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EFB2D012-C5FA-90FE-07EB-BA1798CFE3A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 rot="5400000">
            <a:off x="14618137" y="3133115"/>
            <a:ext cx="6266230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 descr="A diagram of a public key infrastructure&#10;&#10;Description automatically generated with medium confidence">
            <a:extLst>
              <a:ext uri="{FF2B5EF4-FFF2-40B4-BE49-F238E27FC236}">
                <a16:creationId xmlns:a16="http://schemas.microsoft.com/office/drawing/2014/main" id="{46C14071-9956-6862-8F4C-C4A84AE7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9" t="18231" r="3809" b="3877"/>
          <a:stretch/>
        </p:blipFill>
        <p:spPr>
          <a:xfrm>
            <a:off x="3176773" y="2458669"/>
            <a:ext cx="11934454" cy="6150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A82A38-F4A8-E219-BC28-2B64E07704A0}"/>
              </a:ext>
            </a:extLst>
          </p:cNvPr>
          <p:cNvSpPr txBox="1"/>
          <p:nvPr/>
        </p:nvSpPr>
        <p:spPr>
          <a:xfrm>
            <a:off x="2514600" y="876300"/>
            <a:ext cx="102193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Public Key Infrastructure (PKI)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7511E13-98C6-C74D-43C2-C677D618B924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A446CEC5-2CBE-D497-4EF7-17C60C554345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09F31FB9-9D83-E432-CEA8-DCCC592DB91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E31805B8-6ADB-10C6-FE7D-AF89218312EB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686B6F2B-6585-9AF4-097C-6F4F570F9F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DA30D0C6-2E47-4DEE-2022-E26865F9DE9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34">
            <a:extLst>
              <a:ext uri="{FF2B5EF4-FFF2-40B4-BE49-F238E27FC236}">
                <a16:creationId xmlns:a16="http://schemas.microsoft.com/office/drawing/2014/main" id="{6FF3B374-4582-9B29-F195-1F65BC5AF077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9" name="Freeform 35">
              <a:extLst>
                <a:ext uri="{FF2B5EF4-FFF2-40B4-BE49-F238E27FC236}">
                  <a16:creationId xmlns:a16="http://schemas.microsoft.com/office/drawing/2014/main" id="{5D9B644F-0578-936A-1856-A632778C27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C442E715-84AA-33AA-9701-F63CFF198D6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43">
            <a:extLst>
              <a:ext uri="{FF2B5EF4-FFF2-40B4-BE49-F238E27FC236}">
                <a16:creationId xmlns:a16="http://schemas.microsoft.com/office/drawing/2014/main" id="{99747ADF-2ED5-A22B-BB14-2874E7C0BEC8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955F7DCA-1215-B6B9-6805-5AC96307EF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6" name="TextBox 45">
              <a:extLst>
                <a:ext uri="{FF2B5EF4-FFF2-40B4-BE49-F238E27FC236}">
                  <a16:creationId xmlns:a16="http://schemas.microsoft.com/office/drawing/2014/main" id="{5B48C415-C34A-8A64-EB82-515EF8DD10C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52">
            <a:extLst>
              <a:ext uri="{FF2B5EF4-FFF2-40B4-BE49-F238E27FC236}">
                <a16:creationId xmlns:a16="http://schemas.microsoft.com/office/drawing/2014/main" id="{399CD898-0D4C-5854-A78E-CC7CC7F55E94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18" name="Freeform 53">
              <a:extLst>
                <a:ext uri="{FF2B5EF4-FFF2-40B4-BE49-F238E27FC236}">
                  <a16:creationId xmlns:a16="http://schemas.microsoft.com/office/drawing/2014/main" id="{D80545B7-2A1F-A2BD-1B4F-167B475F71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19" name="TextBox 54">
              <a:extLst>
                <a:ext uri="{FF2B5EF4-FFF2-40B4-BE49-F238E27FC236}">
                  <a16:creationId xmlns:a16="http://schemas.microsoft.com/office/drawing/2014/main" id="{3D7D220F-4F72-64B7-7DF9-A1CC94FDE63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0" y="981075"/>
            <a:ext cx="516836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543681" y="3591117"/>
            <a:ext cx="744319" cy="74431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7543681" y="5161797"/>
            <a:ext cx="744319" cy="744319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7543681" y="6732477"/>
            <a:ext cx="744319" cy="744319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613665" y="8303157"/>
            <a:ext cx="744319" cy="744319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543681" y="8303157"/>
            <a:ext cx="744319" cy="744319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75234" y="2192955"/>
            <a:ext cx="5737533" cy="3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.</a:t>
            </a:r>
          </a:p>
        </p:txBody>
      </p:sp>
      <p:pic>
        <p:nvPicPr>
          <p:cNvPr id="60" name="Picture 59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0F18B2BD-7936-4D5A-EAF2-F2BB0A49D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36" y="3505937"/>
            <a:ext cx="7467576" cy="441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6B65428-9C38-F93D-F0C0-CA1ABC59EF7B}"/>
              </a:ext>
            </a:extLst>
          </p:cNvPr>
          <p:cNvSpPr txBox="1"/>
          <p:nvPr/>
        </p:nvSpPr>
        <p:spPr>
          <a:xfrm>
            <a:off x="3886200" y="893877"/>
            <a:ext cx="7322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 Strict Access Control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04800" y="1043172"/>
            <a:ext cx="16230600" cy="156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 Regular Software Updates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62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illa Slab Ligh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3244217" cy="10287000"/>
            <a:chOff x="0" y="0"/>
            <a:chExt cx="85444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4444" cy="2709333"/>
            </a:xfrm>
            <a:custGeom>
              <a:avLst/>
              <a:gdLst/>
              <a:ahLst/>
              <a:cxnLst/>
              <a:rect l="l" t="t" r="r" b="b"/>
              <a:pathLst>
                <a:path w="854444" h="2709333">
                  <a:moveTo>
                    <a:pt x="0" y="0"/>
                  </a:moveTo>
                  <a:lnTo>
                    <a:pt x="854444" y="0"/>
                  </a:lnTo>
                  <a:lnTo>
                    <a:pt x="8544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-609316" y="8672798"/>
            <a:ext cx="322840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6" descr="A picture containing clipart, text, cartoon, font&#10;&#10;Description automatically generated">
            <a:extLst>
              <a:ext uri="{FF2B5EF4-FFF2-40B4-BE49-F238E27FC236}">
                <a16:creationId xmlns:a16="http://schemas.microsoft.com/office/drawing/2014/main" id="{F564EA8F-ECE2-EE11-5B7B-2779061E4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50" y="3431021"/>
            <a:ext cx="6078900" cy="425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62865" y="1439206"/>
            <a:ext cx="3025135" cy="8847794"/>
            <a:chOff x="0" y="0"/>
            <a:chExt cx="796743" cy="23302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rot="5399999">
            <a:off x="12913841" y="4108265"/>
            <a:ext cx="8242819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99999">
            <a:off x="-23776" y="9258339"/>
            <a:ext cx="2057326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1E0C2-7FD5-8079-3A92-B20FFCEFE743}"/>
              </a:ext>
            </a:extLst>
          </p:cNvPr>
          <p:cNvSpPr txBox="1"/>
          <p:nvPr/>
        </p:nvSpPr>
        <p:spPr>
          <a:xfrm>
            <a:off x="2129644" y="1222215"/>
            <a:ext cx="10595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7. User Awareness and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FAB46-A8EA-C28E-64A7-ADCB18A79AA7}"/>
              </a:ext>
            </a:extLst>
          </p:cNvPr>
          <p:cNvSpPr txBox="1"/>
          <p:nvPr/>
        </p:nvSpPr>
        <p:spPr>
          <a:xfrm>
            <a:off x="2140530" y="3567800"/>
            <a:ext cx="1021475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Educate your system users about the risks of MITM attacks and how to identify and respond to suspicious activity. Encourage safe browsing habits, such as avoiding unsecured public Wi-Fi networks and being cautious while sharing sensitive information.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/>
          <p:nvPr/>
        </p:nvSpPr>
        <p:spPr>
          <a:xfrm>
            <a:off x="0" y="981075"/>
            <a:ext cx="516836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>
            <a:off x="17543681" y="3591117"/>
            <a:ext cx="744319" cy="74431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7543681" y="5161797"/>
            <a:ext cx="744319" cy="744319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7543681" y="6732477"/>
            <a:ext cx="744319" cy="744319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543681" y="8303157"/>
            <a:ext cx="744319" cy="744319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7">
            <a:extLst>
              <a:ext uri="{FF2B5EF4-FFF2-40B4-BE49-F238E27FC236}">
                <a16:creationId xmlns:a16="http://schemas.microsoft.com/office/drawing/2014/main" id="{B2D563F1-21E6-88A5-3DDA-15113578ECE0}"/>
              </a:ext>
            </a:extLst>
          </p:cNvPr>
          <p:cNvSpPr txBox="1"/>
          <p:nvPr/>
        </p:nvSpPr>
        <p:spPr>
          <a:xfrm>
            <a:off x="3926159" y="3425968"/>
            <a:ext cx="6403704" cy="2997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1C41C0FD-AA34-3559-133E-E233CA7B8691}"/>
              </a:ext>
            </a:extLst>
          </p:cNvPr>
          <p:cNvSpPr txBox="1"/>
          <p:nvPr/>
        </p:nvSpPr>
        <p:spPr>
          <a:xfrm>
            <a:off x="4569097" y="5158327"/>
            <a:ext cx="7868172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8CB9DAC7-879E-4B2B-BFAB-57072E51E814}"/>
              </a:ext>
            </a:extLst>
          </p:cNvPr>
          <p:cNvSpPr/>
          <p:nvPr/>
        </p:nvSpPr>
        <p:spPr>
          <a:xfrm rot="10800000">
            <a:off x="4741463" y="6634307"/>
            <a:ext cx="340603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7">
            <a:extLst>
              <a:ext uri="{FF2B5EF4-FFF2-40B4-BE49-F238E27FC236}">
                <a16:creationId xmlns:a16="http://schemas.microsoft.com/office/drawing/2014/main" id="{2E29313B-BD71-8A91-EF58-97A8F380124C}"/>
              </a:ext>
            </a:extLst>
          </p:cNvPr>
          <p:cNvSpPr/>
          <p:nvPr/>
        </p:nvSpPr>
        <p:spPr>
          <a:xfrm rot="10800000">
            <a:off x="7581104" y="9741839"/>
            <a:ext cx="340603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01C18241-3F7C-75BB-DA10-46AC3A628426}"/>
              </a:ext>
            </a:extLst>
          </p:cNvPr>
          <p:cNvSpPr/>
          <p:nvPr/>
        </p:nvSpPr>
        <p:spPr>
          <a:xfrm>
            <a:off x="14304961" y="0"/>
            <a:ext cx="3983039" cy="10287000"/>
          </a:xfrm>
          <a:custGeom>
            <a:avLst/>
            <a:gdLst/>
            <a:ahLst/>
            <a:cxnLst/>
            <a:rect l="l" t="t" r="r" b="b"/>
            <a:pathLst>
              <a:path w="1049031" h="2709333">
                <a:moveTo>
                  <a:pt x="0" y="0"/>
                </a:moveTo>
                <a:lnTo>
                  <a:pt x="1049031" y="0"/>
                </a:lnTo>
                <a:lnTo>
                  <a:pt x="104903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5EDFF"/>
          </a:solidFill>
        </p:spPr>
      </p:sp>
      <p:pic>
        <p:nvPicPr>
          <p:cNvPr id="6" name="Picture 6" descr="A picture containing text, electronics, vector graphics&#10;&#10;Description automatically generated">
            <a:extLst>
              <a:ext uri="{FF2B5EF4-FFF2-40B4-BE49-F238E27FC236}">
                <a16:creationId xmlns:a16="http://schemas.microsoft.com/office/drawing/2014/main" id="{4F88EF9E-96DA-B9C0-F965-87DC879B5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7666" y="1621631"/>
            <a:ext cx="7833121" cy="475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7CCD4-78DA-30BE-826E-A3800F53477A}"/>
              </a:ext>
            </a:extLst>
          </p:cNvPr>
          <p:cNvSpPr txBox="1"/>
          <p:nvPr/>
        </p:nvSpPr>
        <p:spPr>
          <a:xfrm>
            <a:off x="3080741" y="3906738"/>
            <a:ext cx="613915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connect to a nearby wireless network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 legitimate-sounding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Engaging in malicious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seemingly harmless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"Free Public Wi-Fi Network"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47CF7-3B45-F3E8-3FA5-503BA7D2851F}"/>
              </a:ext>
            </a:extLst>
          </p:cNvPr>
          <p:cNvSpPr txBox="1"/>
          <p:nvPr/>
        </p:nvSpPr>
        <p:spPr>
          <a:xfrm>
            <a:off x="7335738" y="7442894"/>
            <a:ext cx="596503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 Attacker options: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monitor the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user's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online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scrape login credentials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CA3EA-F782-D7CA-62F5-644EFFF3BEC7}"/>
              </a:ext>
            </a:extLst>
          </p:cNvPr>
          <p:cNvSpPr txBox="1"/>
          <p:nvPr/>
        </p:nvSpPr>
        <p:spPr>
          <a:xfrm>
            <a:off x="8929" y="22323"/>
            <a:ext cx="71928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Wi-Fi Eavesdropping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80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13">
            <a:extLst>
              <a:ext uri="{FF2B5EF4-FFF2-40B4-BE49-F238E27FC236}">
                <a16:creationId xmlns:a16="http://schemas.microsoft.com/office/drawing/2014/main" id="{CAC11D3F-4064-E44D-9D47-4FF7F474473C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5595598E-42AA-A745-8ED7-2A97DB3E0A31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02" name="TextBox 15">
              <a:extLst>
                <a:ext uri="{FF2B5EF4-FFF2-40B4-BE49-F238E27FC236}">
                  <a16:creationId xmlns:a16="http://schemas.microsoft.com/office/drawing/2014/main" id="{4000CFF3-347A-D241-B19C-920125C5D5E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AutoShape 16">
            <a:extLst>
              <a:ext uri="{FF2B5EF4-FFF2-40B4-BE49-F238E27FC236}">
                <a16:creationId xmlns:a16="http://schemas.microsoft.com/office/drawing/2014/main" id="{326DA8C5-E996-8540-880F-80A8B34FC45B}"/>
              </a:ext>
            </a:extLst>
          </p:cNvPr>
          <p:cNvSpPr/>
          <p:nvPr/>
        </p:nvSpPr>
        <p:spPr>
          <a:xfrm>
            <a:off x="1" y="1485900"/>
            <a:ext cx="3920734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" name="AutoShape 16">
            <a:extLst>
              <a:ext uri="{FF2B5EF4-FFF2-40B4-BE49-F238E27FC236}">
                <a16:creationId xmlns:a16="http://schemas.microsoft.com/office/drawing/2014/main" id="{FFAA71FD-9D28-CF4E-B820-5A944FFA041A}"/>
              </a:ext>
            </a:extLst>
          </p:cNvPr>
          <p:cNvSpPr/>
          <p:nvPr/>
        </p:nvSpPr>
        <p:spPr>
          <a:xfrm>
            <a:off x="14367266" y="1485900"/>
            <a:ext cx="3920734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3D03AF4-93F7-96EE-052F-C7FC32BE7D64}"/>
              </a:ext>
            </a:extLst>
          </p:cNvPr>
          <p:cNvSpPr txBox="1"/>
          <p:nvPr/>
        </p:nvSpPr>
        <p:spPr>
          <a:xfrm>
            <a:off x="2628900" y="1530614"/>
            <a:ext cx="13030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t>8.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8. Use Virtual Private Networks (VPNs)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Picture 98" descr="A diagram of a vpn tunnel&#10;&#10;Description automatically generated with low confidence">
            <a:extLst>
              <a:ext uri="{FF2B5EF4-FFF2-40B4-BE49-F238E27FC236}">
                <a16:creationId xmlns:a16="http://schemas.microsoft.com/office/drawing/2014/main" id="{C5FC2E50-E24B-A930-5D24-D081FBE3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80" y="3848100"/>
            <a:ext cx="9372600" cy="4374886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29523776-6915-0CDF-B644-B4DA3B13197E}"/>
              </a:ext>
            </a:extLst>
          </p:cNvPr>
          <p:cNvGrpSpPr/>
          <p:nvPr/>
        </p:nvGrpSpPr>
        <p:grpSpPr>
          <a:xfrm rot="-5400000">
            <a:off x="8612953" y="642505"/>
            <a:ext cx="1028700" cy="18288000"/>
            <a:chOff x="0" y="0"/>
            <a:chExt cx="270933" cy="481659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37C607AB-6FBF-3D90-9326-4F6752EC88A6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E2223EEE-D00B-77CA-3FFC-9B2C062D701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network segmentation&#10;&#10;Description automatically generated">
            <a:extLst>
              <a:ext uri="{FF2B5EF4-FFF2-40B4-BE49-F238E27FC236}">
                <a16:creationId xmlns:a16="http://schemas.microsoft.com/office/drawing/2014/main" id="{F8050BB9-374A-C6DB-9888-836522FCE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3000" r="1397" b="3002"/>
          <a:stretch/>
        </p:blipFill>
        <p:spPr>
          <a:xfrm>
            <a:off x="4441736" y="2247900"/>
            <a:ext cx="9089936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51318B-BDB8-4957-69A7-22104363E376}"/>
              </a:ext>
            </a:extLst>
          </p:cNvPr>
          <p:cNvSpPr txBox="1"/>
          <p:nvPr/>
        </p:nvSpPr>
        <p:spPr>
          <a:xfrm>
            <a:off x="4441736" y="800100"/>
            <a:ext cx="922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9. Network Segmentation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91759EAC-497F-9393-CB61-E7159B2CA454}"/>
              </a:ext>
            </a:extLst>
          </p:cNvPr>
          <p:cNvGrpSpPr/>
          <p:nvPr/>
        </p:nvGrpSpPr>
        <p:grpSpPr>
          <a:xfrm rot="-5400000">
            <a:off x="8612953" y="642505"/>
            <a:ext cx="1028700" cy="18288000"/>
            <a:chOff x="0" y="0"/>
            <a:chExt cx="270933" cy="481659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9CC87E4B-D675-C93F-0303-D024DCFAE3C2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8BADF30E-8F8F-5F5E-B69F-D4DC0124F48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13">
            <a:extLst>
              <a:ext uri="{FF2B5EF4-FFF2-40B4-BE49-F238E27FC236}">
                <a16:creationId xmlns:a16="http://schemas.microsoft.com/office/drawing/2014/main" id="{7A9CC95D-52E1-3E80-556E-CC8E836FB34E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0DDF96AF-AF60-99FF-9714-648D3838FBD0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73628A20-8F66-FC94-D518-D4F9C1CB588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5">
            <a:extLst>
              <a:ext uri="{FF2B5EF4-FFF2-40B4-BE49-F238E27FC236}">
                <a16:creationId xmlns:a16="http://schemas.microsoft.com/office/drawing/2014/main" id="{F9A06775-872C-35A2-7E48-C9F64DE74AB9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0B97E36C-E31B-E742-6BA2-F6064702C8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A28B016B-E26D-01F5-E6C1-961EAE214E4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34">
            <a:extLst>
              <a:ext uri="{FF2B5EF4-FFF2-40B4-BE49-F238E27FC236}">
                <a16:creationId xmlns:a16="http://schemas.microsoft.com/office/drawing/2014/main" id="{DECF8171-729D-C598-6F6E-5F3AE6D063DB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24456EB8-AEFF-41BB-EAAB-A45B3E4FA5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3" name="TextBox 36">
              <a:extLst>
                <a:ext uri="{FF2B5EF4-FFF2-40B4-BE49-F238E27FC236}">
                  <a16:creationId xmlns:a16="http://schemas.microsoft.com/office/drawing/2014/main" id="{41536E5A-D5DE-6489-191E-6A09CE5BB855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43">
            <a:extLst>
              <a:ext uri="{FF2B5EF4-FFF2-40B4-BE49-F238E27FC236}">
                <a16:creationId xmlns:a16="http://schemas.microsoft.com/office/drawing/2014/main" id="{652DDA64-0343-25A3-5F4D-FCF5BCAAB668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9D26E8F9-EC35-2CF0-F1DD-22A08E8813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2FBD80A6-79AF-EB47-8EB0-4B7F362F15B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52">
            <a:extLst>
              <a:ext uri="{FF2B5EF4-FFF2-40B4-BE49-F238E27FC236}">
                <a16:creationId xmlns:a16="http://schemas.microsoft.com/office/drawing/2014/main" id="{1A241E89-E235-6937-6E98-896FAABB770A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1" name="Freeform 53">
              <a:extLst>
                <a:ext uri="{FF2B5EF4-FFF2-40B4-BE49-F238E27FC236}">
                  <a16:creationId xmlns:a16="http://schemas.microsoft.com/office/drawing/2014/main" id="{6AFA23B6-8DAF-3F4A-D1E9-D7059862E9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2" name="TextBox 54">
              <a:extLst>
                <a:ext uri="{FF2B5EF4-FFF2-40B4-BE49-F238E27FC236}">
                  <a16:creationId xmlns:a16="http://schemas.microsoft.com/office/drawing/2014/main" id="{B4C0C89C-A625-F02E-6D2B-902D1B82482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577799" y="5086956"/>
            <a:ext cx="685008" cy="68500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624696" y="5022004"/>
            <a:ext cx="814911" cy="8149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771774" y="5057234"/>
            <a:ext cx="744452" cy="74445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895976" y="5069587"/>
            <a:ext cx="719745" cy="7197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012788" y="5074551"/>
            <a:ext cx="709818" cy="709818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10EFCD-8412-800E-71C8-D02ABD6B2FC4}"/>
              </a:ext>
            </a:extLst>
          </p:cNvPr>
          <p:cNvSpPr txBox="1"/>
          <p:nvPr/>
        </p:nvSpPr>
        <p:spPr>
          <a:xfrm>
            <a:off x="2819400" y="1333500"/>
            <a:ext cx="121933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10. Intrusion Detection Systems (IDS)      and Intrusion Prevention Systems (IPS)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pic>
        <p:nvPicPr>
          <p:cNvPr id="16" name="Picture 15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A404450F-22F3-BB7E-288F-50DEEFFEA86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8" t="4226" r="2655" b="2817"/>
          <a:stretch/>
        </p:blipFill>
        <p:spPr>
          <a:xfrm>
            <a:off x="3308497" y="3924300"/>
            <a:ext cx="11215193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592D5943-62C1-8E80-0441-5F8D91B2A4ED}"/>
              </a:ext>
            </a:extLst>
          </p:cNvPr>
          <p:cNvGrpSpPr/>
          <p:nvPr/>
        </p:nvGrpSpPr>
        <p:grpSpPr>
          <a:xfrm rot="-5400000">
            <a:off x="8612953" y="642505"/>
            <a:ext cx="1028700" cy="18288000"/>
            <a:chOff x="0" y="0"/>
            <a:chExt cx="270933" cy="4816593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A8D1C4F6-B5B3-8B60-0FFE-C030EF4CF6F3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ED30ABA2-E1B9-F3C4-7298-C6BBB1B94763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028700"/>
            <a:ext cx="9753600" cy="615893"/>
            <a:chOff x="0" y="0"/>
            <a:chExt cx="2592095" cy="162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2C434E"/>
                </a:solidFill>
                <a:effectLst/>
                <a:uLnTx/>
                <a:uFillTx/>
                <a:latin typeface="Noto Sans Bold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028700"/>
            <a:ext cx="2162488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452851"/>
            <a:ext cx="2162488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32746" y="1873544"/>
            <a:ext cx="8848774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88" b="0" i="0" u="none" strike="noStrike" kern="1200" cap="none" spc="0" normalizeH="0" baseline="0" noProof="0" dirty="0">
                <a:ln>
                  <a:noFill/>
                </a:ln>
                <a:solidFill>
                  <a:srgbClr val="12222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Thanks for</a:t>
            </a:r>
          </a:p>
          <a:p>
            <a:pPr marL="0" marR="0" lvl="0" indent="0" algn="ctr" defTabSz="914400" rtl="0" eaLnBrk="1" fontAlgn="auto" latinLnBrk="0" hangingPunct="1">
              <a:lnSpc>
                <a:spcPts val="9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88" b="0" i="0" u="none" strike="noStrike" kern="1200" cap="none" spc="0" normalizeH="0" baseline="0" noProof="0" dirty="0">
                <a:ln>
                  <a:noFill/>
                </a:ln>
                <a:solidFill>
                  <a:srgbClr val="12222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watching</a:t>
            </a: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702CAE41-90D8-B706-78FE-929E9531DF9F}"/>
              </a:ext>
            </a:extLst>
          </p:cNvPr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4C69052F-FE46-DA32-FAD3-2D65E98A427B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5BC17B73-3A11-0709-67F3-0C229BD141E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AutoShape 9">
            <a:extLst>
              <a:ext uri="{FF2B5EF4-FFF2-40B4-BE49-F238E27FC236}">
                <a16:creationId xmlns:a16="http://schemas.microsoft.com/office/drawing/2014/main" id="{70409B16-5FA5-2744-708A-AB876B9DE971}"/>
              </a:ext>
            </a:extLst>
          </p:cNvPr>
          <p:cNvSpPr/>
          <p:nvPr/>
        </p:nvSpPr>
        <p:spPr>
          <a:xfrm rot="5400000">
            <a:off x="4308894" y="45755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Picture 21" descr="A person in a black hoodie">
            <a:extLst>
              <a:ext uri="{FF2B5EF4-FFF2-40B4-BE49-F238E27FC236}">
                <a16:creationId xmlns:a16="http://schemas.microsoft.com/office/drawing/2014/main" id="{EEFE6665-B859-B5E2-A493-7D55A4DE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81"/>
          <a:stretch/>
        </p:blipFill>
        <p:spPr>
          <a:xfrm>
            <a:off x="-1" y="0"/>
            <a:ext cx="8077199" cy="10287000"/>
          </a:xfrm>
          <a:prstGeom prst="rect">
            <a:avLst/>
          </a:prstGeom>
        </p:spPr>
      </p:pic>
      <p:grpSp>
        <p:nvGrpSpPr>
          <p:cNvPr id="23" name="Group 3">
            <a:extLst>
              <a:ext uri="{FF2B5EF4-FFF2-40B4-BE49-F238E27FC236}">
                <a16:creationId xmlns:a16="http://schemas.microsoft.com/office/drawing/2014/main" id="{FB210F63-D099-7606-6333-19675FF9A676}"/>
              </a:ext>
            </a:extLst>
          </p:cNvPr>
          <p:cNvGrpSpPr/>
          <p:nvPr/>
        </p:nvGrpSpPr>
        <p:grpSpPr>
          <a:xfrm rot="-5400000">
            <a:off x="8612953" y="642505"/>
            <a:ext cx="1028700" cy="18288000"/>
            <a:chOff x="0" y="0"/>
            <a:chExt cx="270933" cy="4816593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F51AEC70-9389-DE71-3D0E-8F5BE58A32E5}"/>
                </a:ext>
              </a:extLst>
            </p:cNvPr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93986D54-CC01-9C1F-CEB7-4EEE9D15DAB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6" descr="A picture containing font, logo, graphics, clipart&#10;&#10;Description automatically generated">
            <a:extLst>
              <a:ext uri="{FF2B5EF4-FFF2-40B4-BE49-F238E27FC236}">
                <a16:creationId xmlns:a16="http://schemas.microsoft.com/office/drawing/2014/main" id="{205497CA-EBCF-EE40-78A3-288B16E4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153858"/>
            <a:ext cx="5784980" cy="27774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0" y="981075"/>
            <a:ext cx="516836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7">
            <a:extLst>
              <a:ext uri="{FF2B5EF4-FFF2-40B4-BE49-F238E27FC236}">
                <a16:creationId xmlns:a16="http://schemas.microsoft.com/office/drawing/2014/main" id="{B2D563F1-21E6-88A5-3DDA-15113578ECE0}"/>
              </a:ext>
            </a:extLst>
          </p:cNvPr>
          <p:cNvSpPr txBox="1"/>
          <p:nvPr/>
        </p:nvSpPr>
        <p:spPr>
          <a:xfrm>
            <a:off x="3926159" y="3425968"/>
            <a:ext cx="6403704" cy="2997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1C41C0FD-AA34-3559-133E-E233CA7B8691}"/>
              </a:ext>
            </a:extLst>
          </p:cNvPr>
          <p:cNvSpPr txBox="1"/>
          <p:nvPr/>
        </p:nvSpPr>
        <p:spPr>
          <a:xfrm>
            <a:off x="4569097" y="5158327"/>
            <a:ext cx="7868172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E70F993-DA86-30DF-0795-4B87D95FA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7651" y="2177417"/>
            <a:ext cx="12208665" cy="673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utoShape 13">
            <a:extLst>
              <a:ext uri="{FF2B5EF4-FFF2-40B4-BE49-F238E27FC236}">
                <a16:creationId xmlns:a16="http://schemas.microsoft.com/office/drawing/2014/main" id="{28F45440-D279-0E8F-8994-CFC0405A5C05}"/>
              </a:ext>
            </a:extLst>
          </p:cNvPr>
          <p:cNvSpPr/>
          <p:nvPr/>
        </p:nvSpPr>
        <p:spPr>
          <a:xfrm rot="5400000">
            <a:off x="12995694" y="5318543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55856511-5253-D85F-905C-27376F3B39DD}"/>
              </a:ext>
            </a:extLst>
          </p:cNvPr>
          <p:cNvSpPr/>
          <p:nvPr/>
        </p:nvSpPr>
        <p:spPr>
          <a:xfrm rot="16200000">
            <a:off x="8754664" y="753668"/>
            <a:ext cx="742950" cy="18323714"/>
          </a:xfrm>
          <a:custGeom>
            <a:avLst/>
            <a:gdLst/>
            <a:ahLst/>
            <a:cxnLst/>
            <a:rect l="l" t="t" r="r" b="b"/>
            <a:pathLst>
              <a:path w="270933" h="4816592">
                <a:moveTo>
                  <a:pt x="0" y="0"/>
                </a:moveTo>
                <a:lnTo>
                  <a:pt x="270933" y="0"/>
                </a:lnTo>
                <a:lnTo>
                  <a:pt x="270933" y="4816592"/>
                </a:lnTo>
                <a:lnTo>
                  <a:pt x="0" y="4816592"/>
                </a:lnTo>
                <a:close/>
              </a:path>
            </a:pathLst>
          </a:custGeom>
          <a:solidFill>
            <a:srgbClr val="F5EDFF"/>
          </a:solid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6F7FD-A8FD-5B27-B2F6-6C64FDB43742}"/>
              </a:ext>
            </a:extLst>
          </p:cNvPr>
          <p:cNvSpPr txBox="1"/>
          <p:nvPr/>
        </p:nvSpPr>
        <p:spPr>
          <a:xfrm>
            <a:off x="93761" y="8928"/>
            <a:ext cx="57373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DNS Spoofing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0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/>
          <p:nvPr/>
        </p:nvSpPr>
        <p:spPr>
          <a:xfrm>
            <a:off x="0" y="981075"/>
            <a:ext cx="516836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B2D563F1-21E6-88A5-3DDA-15113578ECE0}"/>
              </a:ext>
            </a:extLst>
          </p:cNvPr>
          <p:cNvSpPr txBox="1"/>
          <p:nvPr/>
        </p:nvSpPr>
        <p:spPr>
          <a:xfrm>
            <a:off x="3926159" y="3425968"/>
            <a:ext cx="6403704" cy="2997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1C41C0FD-AA34-3559-133E-E233CA7B8691}"/>
              </a:ext>
            </a:extLst>
          </p:cNvPr>
          <p:cNvSpPr txBox="1"/>
          <p:nvPr/>
        </p:nvSpPr>
        <p:spPr>
          <a:xfrm>
            <a:off x="4569097" y="5158327"/>
            <a:ext cx="7868172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8CB9DAC7-879E-4B2B-BFAB-57072E51E814}"/>
              </a:ext>
            </a:extLst>
          </p:cNvPr>
          <p:cNvSpPr/>
          <p:nvPr/>
        </p:nvSpPr>
        <p:spPr>
          <a:xfrm rot="10800000">
            <a:off x="5741590" y="3687510"/>
            <a:ext cx="340603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7">
            <a:extLst>
              <a:ext uri="{FF2B5EF4-FFF2-40B4-BE49-F238E27FC236}">
                <a16:creationId xmlns:a16="http://schemas.microsoft.com/office/drawing/2014/main" id="{2E29313B-BD71-8A91-EF58-97A8F380124C}"/>
              </a:ext>
            </a:extLst>
          </p:cNvPr>
          <p:cNvSpPr/>
          <p:nvPr/>
        </p:nvSpPr>
        <p:spPr>
          <a:xfrm rot="10800000">
            <a:off x="9474200" y="9491808"/>
            <a:ext cx="340603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7CCD4-78DA-30BE-826E-A3800F53477A}"/>
              </a:ext>
            </a:extLst>
          </p:cNvPr>
          <p:cNvSpPr txBox="1"/>
          <p:nvPr/>
        </p:nvSpPr>
        <p:spPr>
          <a:xfrm>
            <a:off x="10135194" y="1352846"/>
            <a:ext cx="696069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waits for a victim to log 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steals the session cookie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uses the cookie to log 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attackers need to work quickly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sessions expire</a:t>
            </a: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3E903DD-68EF-021A-614F-1B662F65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5572" y="3959066"/>
            <a:ext cx="10583465" cy="5083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3A1667-68EA-A60D-A660-CE6F40D67009}"/>
              </a:ext>
            </a:extLst>
          </p:cNvPr>
          <p:cNvSpPr txBox="1"/>
          <p:nvPr/>
        </p:nvSpPr>
        <p:spPr>
          <a:xfrm>
            <a:off x="107155" y="-13395"/>
            <a:ext cx="64516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Session Hijacking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87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0" y="981075"/>
            <a:ext cx="516836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7">
            <a:extLst>
              <a:ext uri="{FF2B5EF4-FFF2-40B4-BE49-F238E27FC236}">
                <a16:creationId xmlns:a16="http://schemas.microsoft.com/office/drawing/2014/main" id="{B2D563F1-21E6-88A5-3DDA-15113578ECE0}"/>
              </a:ext>
            </a:extLst>
          </p:cNvPr>
          <p:cNvSpPr txBox="1"/>
          <p:nvPr/>
        </p:nvSpPr>
        <p:spPr>
          <a:xfrm>
            <a:off x="3926159" y="3425968"/>
            <a:ext cx="6403704" cy="2997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1C41C0FD-AA34-3559-133E-E233CA7B8691}"/>
              </a:ext>
            </a:extLst>
          </p:cNvPr>
          <p:cNvSpPr txBox="1"/>
          <p:nvPr/>
        </p:nvSpPr>
        <p:spPr>
          <a:xfrm>
            <a:off x="4569097" y="5158327"/>
            <a:ext cx="7868172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7CCD4-78DA-30BE-826E-A3800F53477A}"/>
              </a:ext>
            </a:extLst>
          </p:cNvPr>
          <p:cNvSpPr txBox="1"/>
          <p:nvPr/>
        </p:nvSpPr>
        <p:spPr>
          <a:xfrm>
            <a:off x="3259335" y="7835799"/>
            <a:ext cx="488900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protocols for establishing security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networked computers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intercepts all passing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server and the user’s computer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vulnerable security protocol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CF5658E-BE4C-FFFB-2C87-B726733D7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3652" y="1363222"/>
            <a:ext cx="10904933" cy="5953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D8E77EEA-4FDC-CD19-0210-861753E7E52B}"/>
              </a:ext>
            </a:extLst>
          </p:cNvPr>
          <p:cNvSpPr/>
          <p:nvPr/>
        </p:nvSpPr>
        <p:spPr>
          <a:xfrm rot="16200000">
            <a:off x="15207362" y="7104199"/>
            <a:ext cx="1540897" cy="4798969"/>
          </a:xfrm>
          <a:custGeom>
            <a:avLst/>
            <a:gdLst/>
            <a:ahLst/>
            <a:cxnLst/>
            <a:rect l="l" t="t" r="r" b="b"/>
            <a:pathLst>
              <a:path w="637915" h="1253126">
                <a:moveTo>
                  <a:pt x="0" y="0"/>
                </a:moveTo>
                <a:lnTo>
                  <a:pt x="637915" y="0"/>
                </a:lnTo>
                <a:lnTo>
                  <a:pt x="637915" y="1253126"/>
                </a:lnTo>
                <a:lnTo>
                  <a:pt x="0" y="1253126"/>
                </a:lnTo>
                <a:close/>
              </a:path>
            </a:pathLst>
          </a:custGeom>
          <a:solidFill>
            <a:srgbClr val="F5EDFF"/>
          </a:solidFill>
        </p:spPr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EEC41D9A-537A-A289-3EC8-876962A5DBB9}"/>
              </a:ext>
            </a:extLst>
          </p:cNvPr>
          <p:cNvSpPr/>
          <p:nvPr/>
        </p:nvSpPr>
        <p:spPr>
          <a:xfrm>
            <a:off x="9516144" y="9005743"/>
            <a:ext cx="786817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DAFC4-0FCA-6E11-2C55-30790474FB23}"/>
              </a:ext>
            </a:extLst>
          </p:cNvPr>
          <p:cNvSpPr txBox="1"/>
          <p:nvPr/>
        </p:nvSpPr>
        <p:spPr>
          <a:xfrm>
            <a:off x="187523" y="26790"/>
            <a:ext cx="10336112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 Secure Sockets Layer (SSL) Hijacking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68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7">
            <a:extLst>
              <a:ext uri="{FF2B5EF4-FFF2-40B4-BE49-F238E27FC236}">
                <a16:creationId xmlns:a16="http://schemas.microsoft.com/office/drawing/2014/main" id="{B2D563F1-21E6-88A5-3DDA-15113578ECE0}"/>
              </a:ext>
            </a:extLst>
          </p:cNvPr>
          <p:cNvSpPr txBox="1"/>
          <p:nvPr/>
        </p:nvSpPr>
        <p:spPr>
          <a:xfrm>
            <a:off x="3926159" y="3425968"/>
            <a:ext cx="6403704" cy="2997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1C41C0FD-AA34-3559-133E-E233CA7B8691}"/>
              </a:ext>
            </a:extLst>
          </p:cNvPr>
          <p:cNvSpPr txBox="1"/>
          <p:nvPr/>
        </p:nvSpPr>
        <p:spPr>
          <a:xfrm>
            <a:off x="4569097" y="5158327"/>
            <a:ext cx="7868172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ED7CB14C-6E2C-BF96-C4D4-9669E086B925}"/>
              </a:ext>
            </a:extLst>
          </p:cNvPr>
          <p:cNvSpPr/>
          <p:nvPr/>
        </p:nvSpPr>
        <p:spPr>
          <a:xfrm rot="5400000">
            <a:off x="14618137" y="3133115"/>
            <a:ext cx="6266230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6" descr="Diagram&#10;&#10;Description automatically generated">
            <a:extLst>
              <a:ext uri="{FF2B5EF4-FFF2-40B4-BE49-F238E27FC236}">
                <a16:creationId xmlns:a16="http://schemas.microsoft.com/office/drawing/2014/main" id="{400D3AD9-B190-6733-94C5-ED82C25C3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8148"/>
          <a:stretch/>
        </p:blipFill>
        <p:spPr>
          <a:xfrm>
            <a:off x="4569097" y="2056514"/>
            <a:ext cx="11172825" cy="461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Freeform 8">
            <a:extLst>
              <a:ext uri="{FF2B5EF4-FFF2-40B4-BE49-F238E27FC236}">
                <a16:creationId xmlns:a16="http://schemas.microsoft.com/office/drawing/2014/main" id="{61A3D26C-2702-37AC-3278-8C3652068411}"/>
              </a:ext>
            </a:extLst>
          </p:cNvPr>
          <p:cNvSpPr/>
          <p:nvPr/>
        </p:nvSpPr>
        <p:spPr>
          <a:xfrm>
            <a:off x="9579120" y="7837492"/>
            <a:ext cx="8708880" cy="2485225"/>
          </a:xfrm>
          <a:custGeom>
            <a:avLst/>
            <a:gdLst/>
            <a:ahLst/>
            <a:cxnLst/>
            <a:rect l="l" t="t" r="r" b="b"/>
            <a:pathLst>
              <a:path w="2448851" h="698821">
                <a:moveTo>
                  <a:pt x="0" y="0"/>
                </a:moveTo>
                <a:lnTo>
                  <a:pt x="2448851" y="0"/>
                </a:lnTo>
                <a:lnTo>
                  <a:pt x="2448851" y="698821"/>
                </a:lnTo>
                <a:lnTo>
                  <a:pt x="0" y="698821"/>
                </a:lnTo>
                <a:close/>
              </a:path>
            </a:pathLst>
          </a:custGeom>
          <a:solidFill>
            <a:srgbClr val="EDF0F0"/>
          </a:solid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C05AA5-32F3-BCC0-93F6-7EDF321D82B6}"/>
              </a:ext>
            </a:extLst>
          </p:cNvPr>
          <p:cNvSpPr txBox="1"/>
          <p:nvPr/>
        </p:nvSpPr>
        <p:spPr>
          <a:xfrm>
            <a:off x="9706569" y="8353721"/>
            <a:ext cx="8585893" cy="1569660"/>
          </a:xfrm>
          <a:prstGeom prst="rect">
            <a:avLst/>
          </a:prstGeom>
          <a:noFill/>
          <a:ln>
            <a:solidFill>
              <a:srgbClr val="C585F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thinking that the fraudster's computer is the network gateway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sends all of its network traffic to the malicious actor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attacker utilizes this diverted traffic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analyze and steal all the information they need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F5E40A4D-961C-9EA8-10DD-43C1266B9D2C}"/>
              </a:ext>
            </a:extLst>
          </p:cNvPr>
          <p:cNvGrpSpPr/>
          <p:nvPr/>
        </p:nvGrpSpPr>
        <p:grpSpPr>
          <a:xfrm>
            <a:off x="0" y="0"/>
            <a:ext cx="3244217" cy="10287000"/>
            <a:chOff x="0" y="0"/>
            <a:chExt cx="854444" cy="270933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5B335C1A-A172-A08E-D6A8-460CD023B453}"/>
                </a:ext>
              </a:extLst>
            </p:cNvPr>
            <p:cNvSpPr/>
            <p:nvPr/>
          </p:nvSpPr>
          <p:spPr>
            <a:xfrm>
              <a:off x="0" y="0"/>
              <a:ext cx="854444" cy="2709333"/>
            </a:xfrm>
            <a:custGeom>
              <a:avLst/>
              <a:gdLst/>
              <a:ahLst/>
              <a:cxnLst/>
              <a:rect l="l" t="t" r="r" b="b"/>
              <a:pathLst>
                <a:path w="854444" h="2709333">
                  <a:moveTo>
                    <a:pt x="0" y="0"/>
                  </a:moveTo>
                  <a:lnTo>
                    <a:pt x="854444" y="0"/>
                  </a:lnTo>
                  <a:lnTo>
                    <a:pt x="8544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93E4B1FA-DEB3-4012-A1D4-4BD59B68101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sz="44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3D7D61-E9C7-DA96-BC08-D4262BC0CB99}"/>
              </a:ext>
            </a:extLst>
          </p:cNvPr>
          <p:cNvSpPr txBox="1"/>
          <p:nvPr/>
        </p:nvSpPr>
        <p:spPr>
          <a:xfrm>
            <a:off x="3299407" y="103912"/>
            <a:ext cx="765720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 ARP Cache Poisoning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AutoShape 16">
            <a:extLst>
              <a:ext uri="{FF2B5EF4-FFF2-40B4-BE49-F238E27FC236}">
                <a16:creationId xmlns:a16="http://schemas.microsoft.com/office/drawing/2014/main" id="{F360EE0D-76AA-E02F-5159-F417062ACE72}"/>
              </a:ext>
            </a:extLst>
          </p:cNvPr>
          <p:cNvSpPr/>
          <p:nvPr/>
        </p:nvSpPr>
        <p:spPr>
          <a:xfrm>
            <a:off x="0" y="981075"/>
            <a:ext cx="516836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62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237979" y="1104900"/>
            <a:ext cx="3983039" cy="8229600"/>
            <a:chOff x="0" y="0"/>
            <a:chExt cx="1049031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9031" cy="2167467"/>
            </a:xfrm>
            <a:custGeom>
              <a:avLst/>
              <a:gdLst/>
              <a:ahLst/>
              <a:cxnLst/>
              <a:rect l="l" t="t" r="r" b="b"/>
              <a:pathLst>
                <a:path w="1049031" h="2167467">
                  <a:moveTo>
                    <a:pt x="0" y="0"/>
                  </a:moveTo>
                  <a:lnTo>
                    <a:pt x="1049031" y="0"/>
                  </a:lnTo>
                  <a:lnTo>
                    <a:pt x="104903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82260"/>
            <a:ext cx="7600032" cy="9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illa Slab Light"/>
                <a:ea typeface="+mn-ea"/>
                <a:cs typeface="+mn-cs"/>
              </a:rPr>
              <a:t>What is ARP protocol?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2168140" y="3725905"/>
            <a:ext cx="5259583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The Address Resolution </a:t>
            </a:r>
            <a:r>
              <a:rPr lang="en-US" sz="3600" dirty="0">
                <a:solidFill>
                  <a:srgbClr val="8064A2">
                    <a:lumMod val="75000"/>
                  </a:srgbClr>
                </a:solidFill>
                <a:latin typeface="Lato"/>
              </a:rPr>
              <a:t>P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rotocol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00402"/>
              </p:ext>
            </p:extLst>
          </p:nvPr>
        </p:nvGraphicFramePr>
        <p:xfrm>
          <a:off x="2035727" y="7277101"/>
          <a:ext cx="12192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6096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Source</a:t>
                      </a:r>
                      <a:r>
                        <a:rPr lang="en-US" sz="3200" baseline="0" dirty="0">
                          <a:solidFill>
                            <a:schemeClr val="tx1"/>
                          </a:solidFill>
                        </a:rPr>
                        <a:t> IP address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Source</a:t>
                      </a:r>
                      <a:r>
                        <a:rPr lang="en-US" sz="3200" baseline="0" dirty="0">
                          <a:solidFill>
                            <a:schemeClr val="tx1"/>
                          </a:solidFill>
                        </a:rPr>
                        <a:t> MAC address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aseline="0" dirty="0">
                          <a:solidFill>
                            <a:schemeClr val="tx1"/>
                          </a:solidFill>
                        </a:rPr>
                        <a:t>Destination MAC address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aseline="0" dirty="0">
                          <a:solidFill>
                            <a:schemeClr val="tx1"/>
                          </a:solidFill>
                        </a:rPr>
                        <a:t>Destination IP address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521066" y="6362700"/>
            <a:ext cx="4334813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Data packet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951" y="1002831"/>
            <a:ext cx="7093552" cy="5093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7381A66A-05E3-16FC-68D0-548966D43FB1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8270F973-633B-61FF-4C7E-6BCDC2359731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9904E867-D9FD-C232-0323-3BE682E1FC5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5">
            <a:extLst>
              <a:ext uri="{FF2B5EF4-FFF2-40B4-BE49-F238E27FC236}">
                <a16:creationId xmlns:a16="http://schemas.microsoft.com/office/drawing/2014/main" id="{988EB0F9-D151-4E51-A28E-10A4164A38A3}"/>
              </a:ext>
            </a:extLst>
          </p:cNvPr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7351F97D-DE23-E97B-B2D8-975A809CBF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3B15BA39-BBDC-B1C0-B2D5-92F59FE63C2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34">
            <a:extLst>
              <a:ext uri="{FF2B5EF4-FFF2-40B4-BE49-F238E27FC236}">
                <a16:creationId xmlns:a16="http://schemas.microsoft.com/office/drawing/2014/main" id="{9FE1C42F-B84C-B468-DB2B-D5F4E576AFE8}"/>
              </a:ext>
            </a:extLst>
          </p:cNvPr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9A59D085-34FC-B47D-D6FD-943C981555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7A5A0C36-4934-FBDD-157C-27C62C0B24A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43">
            <a:extLst>
              <a:ext uri="{FF2B5EF4-FFF2-40B4-BE49-F238E27FC236}">
                <a16:creationId xmlns:a16="http://schemas.microsoft.com/office/drawing/2014/main" id="{0CDB6B61-0628-7EF3-B18C-C3BBDE87753A}"/>
              </a:ext>
            </a:extLst>
          </p:cNvPr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21" name="Freeform 44">
              <a:extLst>
                <a:ext uri="{FF2B5EF4-FFF2-40B4-BE49-F238E27FC236}">
                  <a16:creationId xmlns:a16="http://schemas.microsoft.com/office/drawing/2014/main" id="{F2D0165B-96A9-FACF-965B-F79E1088B2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22" name="TextBox 45">
              <a:extLst>
                <a:ext uri="{FF2B5EF4-FFF2-40B4-BE49-F238E27FC236}">
                  <a16:creationId xmlns:a16="http://schemas.microsoft.com/office/drawing/2014/main" id="{53387093-C225-1640-4F2D-4CA566C5C49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52">
            <a:extLst>
              <a:ext uri="{FF2B5EF4-FFF2-40B4-BE49-F238E27FC236}">
                <a16:creationId xmlns:a16="http://schemas.microsoft.com/office/drawing/2014/main" id="{5C54D9FF-DCD7-4643-CBA3-B4D7078DFDDD}"/>
              </a:ext>
            </a:extLst>
          </p:cNvPr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1BF12236-E19D-1545-BB0D-D488CAD2BA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25" name="TextBox 54">
              <a:extLst>
                <a:ext uri="{FF2B5EF4-FFF2-40B4-BE49-F238E27FC236}">
                  <a16:creationId xmlns:a16="http://schemas.microsoft.com/office/drawing/2014/main" id="{52E2DF10-5EF2-1C0B-FC0F-1F3704CF04A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544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1580</Words>
  <Application>Microsoft Office PowerPoint</Application>
  <PresentationFormat>Custom</PresentationFormat>
  <Paragraphs>194</Paragraphs>
  <Slides>43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Söhne</vt:lpstr>
      <vt:lpstr>Calibri</vt:lpstr>
      <vt:lpstr>Zilla Slab Light</vt:lpstr>
      <vt:lpstr>Avenir Next LT Pro</vt:lpstr>
      <vt:lpstr>Lato</vt:lpstr>
      <vt:lpstr>Bahnschrift</vt:lpstr>
      <vt:lpstr>Noto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Minimal infographic Presentation</dc:title>
  <dc:creator>Sepideh Hayati</dc:creator>
  <cp:lastModifiedBy>behnaz amiri</cp:lastModifiedBy>
  <cp:revision>76</cp:revision>
  <dcterms:created xsi:type="dcterms:W3CDTF">2006-08-16T00:00:00Z</dcterms:created>
  <dcterms:modified xsi:type="dcterms:W3CDTF">2023-06-14T07:53:33Z</dcterms:modified>
  <dc:identifier>DAFHIbu-1TM</dc:identifier>
</cp:coreProperties>
</file>